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6" r:id="rId1"/>
  </p:sldMasterIdLst>
  <p:sldIdLst>
    <p:sldId id="256" r:id="rId2"/>
    <p:sldId id="257" r:id="rId3"/>
    <p:sldId id="258" r:id="rId4"/>
    <p:sldId id="262" r:id="rId5"/>
    <p:sldId id="259" r:id="rId6"/>
    <p:sldId id="263" r:id="rId7"/>
    <p:sldId id="260" r:id="rId8"/>
    <p:sldId id="264"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49"/>
    <p:restoredTop sz="94626"/>
  </p:normalViewPr>
  <p:slideViewPr>
    <p:cSldViewPr snapToGrid="0">
      <p:cViewPr varScale="1">
        <p:scale>
          <a:sx n="121" d="100"/>
          <a:sy n="121" d="100"/>
        </p:scale>
        <p:origin x="48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E6C8-AB1D-4204-BC9C-3366B0BF0435}"/>
              </a:ext>
            </a:extLst>
          </p:cNvPr>
          <p:cNvSpPr>
            <a:spLocks noGrp="1"/>
          </p:cNvSpPr>
          <p:nvPr>
            <p:ph type="ctrTitle"/>
          </p:nvPr>
        </p:nvSpPr>
        <p:spPr>
          <a:xfrm>
            <a:off x="678426" y="889820"/>
            <a:ext cx="9989574" cy="3598606"/>
          </a:xfrm>
        </p:spPr>
        <p:txBody>
          <a:bodyPr anchor="t">
            <a:normAutofit/>
          </a:bodyPr>
          <a:lstStyle>
            <a:lvl1pPr algn="l">
              <a:defRPr sz="5400"/>
            </a:lvl1pPr>
          </a:lstStyle>
          <a:p>
            <a:r>
              <a:rPr lang="en-US" dirty="0"/>
              <a:t>Click to edit Master title style</a:t>
            </a:r>
          </a:p>
        </p:txBody>
      </p:sp>
      <p:sp>
        <p:nvSpPr>
          <p:cNvPr id="3" name="Subtitle 2">
            <a:extLst>
              <a:ext uri="{FF2B5EF4-FFF2-40B4-BE49-F238E27FC236}">
                <a16:creationId xmlns:a16="http://schemas.microsoft.com/office/drawing/2014/main" id="{7A7B9009-EE50-4EE5-B6EB-CD6EC83D3FA3}"/>
              </a:ext>
            </a:extLst>
          </p:cNvPr>
          <p:cNvSpPr>
            <a:spLocks noGrp="1"/>
          </p:cNvSpPr>
          <p:nvPr>
            <p:ph type="subTitle" idx="1"/>
          </p:nvPr>
        </p:nvSpPr>
        <p:spPr>
          <a:xfrm>
            <a:off x="678426" y="4488426"/>
            <a:ext cx="6991776" cy="130277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99C8667E-058A-436F-B8EA-5B3A99D43D09}"/>
              </a:ext>
            </a:extLst>
          </p:cNvPr>
          <p:cNvSpPr>
            <a:spLocks noGrp="1"/>
          </p:cNvSpPr>
          <p:nvPr>
            <p:ph type="dt" sz="half" idx="10"/>
          </p:nvPr>
        </p:nvSpPr>
        <p:spPr/>
        <p:txBody>
          <a:bodyPr/>
          <a:lstStyle/>
          <a:p>
            <a:fld id="{2F3E8B1C-86EF-43CF-8304-249481088644}" type="datetimeFigureOut">
              <a:rPr lang="en-US" smtClean="0"/>
              <a:t>9/13/22</a:t>
            </a:fld>
            <a:endParaRPr lang="en-US"/>
          </a:p>
        </p:txBody>
      </p:sp>
      <p:sp>
        <p:nvSpPr>
          <p:cNvPr id="5" name="Footer Placeholder 4">
            <a:extLst>
              <a:ext uri="{FF2B5EF4-FFF2-40B4-BE49-F238E27FC236}">
                <a16:creationId xmlns:a16="http://schemas.microsoft.com/office/drawing/2014/main" id="{52680305-1AD7-482D-BFFD-6CDB83AB39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5762A1-52E9-402D-B65E-DF193E44CE83}"/>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950056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59C1-C098-4BF4-A55D-782F4E606B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343C7E-1E8B-4D38-9B81-1AA2A8978E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A70B00-53AE-4D3F-91BE-A8D789ED9864}"/>
              </a:ext>
            </a:extLst>
          </p:cNvPr>
          <p:cNvSpPr>
            <a:spLocks noGrp="1"/>
          </p:cNvSpPr>
          <p:nvPr>
            <p:ph type="dt" sz="half" idx="10"/>
          </p:nvPr>
        </p:nvSpPr>
        <p:spPr/>
        <p:txBody>
          <a:bodyPr/>
          <a:lstStyle/>
          <a:p>
            <a:fld id="{2F3E8B1C-86EF-43CF-8304-249481088644}" type="datetimeFigureOut">
              <a:rPr lang="en-US" smtClean="0"/>
              <a:t>9/13/22</a:t>
            </a:fld>
            <a:endParaRPr lang="en-US"/>
          </a:p>
        </p:txBody>
      </p:sp>
      <p:sp>
        <p:nvSpPr>
          <p:cNvPr id="5" name="Footer Placeholder 4">
            <a:extLst>
              <a:ext uri="{FF2B5EF4-FFF2-40B4-BE49-F238E27FC236}">
                <a16:creationId xmlns:a16="http://schemas.microsoft.com/office/drawing/2014/main" id="{06647FC7-8124-4F70-A849-B6BCC5189C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7CEBE4-50DC-47DB-B699-CCC024336C9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032433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418279-D3B8-4C6A-AB74-9DE377771270}"/>
              </a:ext>
            </a:extLst>
          </p:cNvPr>
          <p:cNvSpPr>
            <a:spLocks noGrp="1"/>
          </p:cNvSpPr>
          <p:nvPr>
            <p:ph type="title" orient="vert"/>
          </p:nvPr>
        </p:nvSpPr>
        <p:spPr>
          <a:xfrm>
            <a:off x="9242322" y="997974"/>
            <a:ext cx="2349043" cy="498495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28F733C-9309-4197-BACA-207CDC8935C9}"/>
              </a:ext>
            </a:extLst>
          </p:cNvPr>
          <p:cNvSpPr>
            <a:spLocks noGrp="1"/>
          </p:cNvSpPr>
          <p:nvPr>
            <p:ph type="body" orient="vert" idx="1"/>
          </p:nvPr>
        </p:nvSpPr>
        <p:spPr>
          <a:xfrm>
            <a:off x="838200" y="997973"/>
            <a:ext cx="8404122" cy="498495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6ACD4D0-5BE6-412D-B08B-5DFFD593513E}"/>
              </a:ext>
            </a:extLst>
          </p:cNvPr>
          <p:cNvSpPr>
            <a:spLocks noGrp="1"/>
          </p:cNvSpPr>
          <p:nvPr>
            <p:ph type="dt" sz="half" idx="10"/>
          </p:nvPr>
        </p:nvSpPr>
        <p:spPr/>
        <p:txBody>
          <a:bodyPr/>
          <a:lstStyle/>
          <a:p>
            <a:fld id="{2F3E8B1C-86EF-43CF-8304-249481088644}" type="datetimeFigureOut">
              <a:rPr lang="en-US" smtClean="0"/>
              <a:t>9/13/22</a:t>
            </a:fld>
            <a:endParaRPr lang="en-US"/>
          </a:p>
        </p:txBody>
      </p:sp>
      <p:sp>
        <p:nvSpPr>
          <p:cNvPr id="5" name="Footer Placeholder 4">
            <a:extLst>
              <a:ext uri="{FF2B5EF4-FFF2-40B4-BE49-F238E27FC236}">
                <a16:creationId xmlns:a16="http://schemas.microsoft.com/office/drawing/2014/main" id="{55021651-B786-4A39-A10F-F5231D0A2C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504D2D-9379-40DE-9F45-3004BE54F16B}"/>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045847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7CA6-BFD9-4CB1-8892-F6B062E824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CDA8C3-9C0C-4E52-9A62-E4DB159E6B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C3EC35-E02F-41FF-9232-F90692A902FC}"/>
              </a:ext>
            </a:extLst>
          </p:cNvPr>
          <p:cNvSpPr>
            <a:spLocks noGrp="1"/>
          </p:cNvSpPr>
          <p:nvPr>
            <p:ph type="dt" sz="half" idx="10"/>
          </p:nvPr>
        </p:nvSpPr>
        <p:spPr/>
        <p:txBody>
          <a:bodyPr/>
          <a:lstStyle/>
          <a:p>
            <a:fld id="{2F3E8B1C-86EF-43CF-8304-249481088644}" type="datetimeFigureOut">
              <a:rPr lang="en-US" smtClean="0"/>
              <a:t>9/13/22</a:t>
            </a:fld>
            <a:endParaRPr lang="en-US"/>
          </a:p>
        </p:txBody>
      </p:sp>
      <p:sp>
        <p:nvSpPr>
          <p:cNvPr id="5" name="Footer Placeholder 4">
            <a:extLst>
              <a:ext uri="{FF2B5EF4-FFF2-40B4-BE49-F238E27FC236}">
                <a16:creationId xmlns:a16="http://schemas.microsoft.com/office/drawing/2014/main" id="{39D13D38-5DF1-443B-8A12-71E834FDC6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E644A-4A37-4757-9809-5B035E2874E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120071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578B-CD85-4BF1-A729-E8E8079B595F}"/>
              </a:ext>
            </a:extLst>
          </p:cNvPr>
          <p:cNvSpPr>
            <a:spLocks noGrp="1"/>
          </p:cNvSpPr>
          <p:nvPr>
            <p:ph type="title"/>
          </p:nvPr>
        </p:nvSpPr>
        <p:spPr>
          <a:xfrm>
            <a:off x="715383" y="1709738"/>
            <a:ext cx="10632067"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A58448C1-C13F-4826-8347-EEB00A6643D6}"/>
              </a:ext>
            </a:extLst>
          </p:cNvPr>
          <p:cNvSpPr>
            <a:spLocks noGrp="1"/>
          </p:cNvSpPr>
          <p:nvPr>
            <p:ph type="body" idx="1"/>
          </p:nvPr>
        </p:nvSpPr>
        <p:spPr>
          <a:xfrm>
            <a:off x="715383" y="4589463"/>
            <a:ext cx="1063206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6546A-957F-4C4D-9744-1177AD258E10}"/>
              </a:ext>
            </a:extLst>
          </p:cNvPr>
          <p:cNvSpPr>
            <a:spLocks noGrp="1"/>
          </p:cNvSpPr>
          <p:nvPr>
            <p:ph type="dt" sz="half" idx="10"/>
          </p:nvPr>
        </p:nvSpPr>
        <p:spPr/>
        <p:txBody>
          <a:bodyPr/>
          <a:lstStyle/>
          <a:p>
            <a:fld id="{2F3E8B1C-86EF-43CF-8304-249481088644}" type="datetimeFigureOut">
              <a:rPr lang="en-US" smtClean="0"/>
              <a:t>9/13/22</a:t>
            </a:fld>
            <a:endParaRPr lang="en-US"/>
          </a:p>
        </p:txBody>
      </p:sp>
      <p:sp>
        <p:nvSpPr>
          <p:cNvPr id="5" name="Footer Placeholder 4">
            <a:extLst>
              <a:ext uri="{FF2B5EF4-FFF2-40B4-BE49-F238E27FC236}">
                <a16:creationId xmlns:a16="http://schemas.microsoft.com/office/drawing/2014/main" id="{B1DB149C-CC63-4E3A-A83D-EF637EB519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B94775-7982-41EC-B584-D51224D38F77}"/>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35947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4BD8-507D-48E4-A624-F16A741C3609}"/>
              </a:ext>
            </a:extLst>
          </p:cNvPr>
          <p:cNvSpPr>
            <a:spLocks noGrp="1"/>
          </p:cNvSpPr>
          <p:nvPr>
            <p:ph type="title"/>
          </p:nvPr>
        </p:nvSpPr>
        <p:spPr>
          <a:xfrm>
            <a:off x="700635" y="922096"/>
            <a:ext cx="10691265" cy="1127930"/>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10A07E4-3A39-457C-A059-7DFB6039D947}"/>
              </a:ext>
            </a:extLst>
          </p:cNvPr>
          <p:cNvSpPr>
            <a:spLocks noGrp="1"/>
          </p:cNvSpPr>
          <p:nvPr>
            <p:ph sz="half" idx="1"/>
          </p:nvPr>
        </p:nvSpPr>
        <p:spPr>
          <a:xfrm>
            <a:off x="715383" y="2128684"/>
            <a:ext cx="5304417"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1E17-47CE-4A78-B0FA-0E9786DA67C5}"/>
              </a:ext>
            </a:extLst>
          </p:cNvPr>
          <p:cNvSpPr>
            <a:spLocks noGrp="1"/>
          </p:cNvSpPr>
          <p:nvPr>
            <p:ph sz="half" idx="2"/>
          </p:nvPr>
        </p:nvSpPr>
        <p:spPr>
          <a:xfrm>
            <a:off x="6172200" y="2128684"/>
            <a:ext cx="5219700"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89F02C13-D3ED-4044-9716-F29D79A184C9}"/>
              </a:ext>
            </a:extLst>
          </p:cNvPr>
          <p:cNvSpPr>
            <a:spLocks noGrp="1"/>
          </p:cNvSpPr>
          <p:nvPr>
            <p:ph type="dt" sz="half" idx="10"/>
          </p:nvPr>
        </p:nvSpPr>
        <p:spPr/>
        <p:txBody>
          <a:bodyPr/>
          <a:lstStyle/>
          <a:p>
            <a:fld id="{2F3E8B1C-86EF-43CF-8304-249481088644}" type="datetimeFigureOut">
              <a:rPr lang="en-US" smtClean="0"/>
              <a:t>9/13/22</a:t>
            </a:fld>
            <a:endParaRPr lang="en-US"/>
          </a:p>
        </p:txBody>
      </p:sp>
      <p:sp>
        <p:nvSpPr>
          <p:cNvPr id="6" name="Footer Placeholder 5">
            <a:extLst>
              <a:ext uri="{FF2B5EF4-FFF2-40B4-BE49-F238E27FC236}">
                <a16:creationId xmlns:a16="http://schemas.microsoft.com/office/drawing/2014/main" id="{8AF334AD-FB29-4355-B5CF-85E61B4F34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5AA154-790C-4774-9C21-8C543E733F2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775599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DD35-7673-4F88-86B0-634883B5E345}"/>
              </a:ext>
            </a:extLst>
          </p:cNvPr>
          <p:cNvSpPr>
            <a:spLocks noGrp="1"/>
          </p:cNvSpPr>
          <p:nvPr>
            <p:ph type="title"/>
          </p:nvPr>
        </p:nvSpPr>
        <p:spPr>
          <a:xfrm>
            <a:off x="685887" y="929148"/>
            <a:ext cx="10640005" cy="761540"/>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5EC820D7-3E0B-47C6-A583-C4C839C5AF03}"/>
              </a:ext>
            </a:extLst>
          </p:cNvPr>
          <p:cNvSpPr>
            <a:spLocks noGrp="1"/>
          </p:cNvSpPr>
          <p:nvPr>
            <p:ph type="body" idx="1"/>
          </p:nvPr>
        </p:nvSpPr>
        <p:spPr>
          <a:xfrm>
            <a:off x="715384" y="1681163"/>
            <a:ext cx="5282192"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6A839A7B-97D5-400F-B802-A0FF28FE9F15}"/>
              </a:ext>
            </a:extLst>
          </p:cNvPr>
          <p:cNvSpPr>
            <a:spLocks noGrp="1"/>
          </p:cNvSpPr>
          <p:nvPr>
            <p:ph sz="half" idx="2"/>
          </p:nvPr>
        </p:nvSpPr>
        <p:spPr>
          <a:xfrm>
            <a:off x="715384" y="2505075"/>
            <a:ext cx="5282192" cy="342377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2E0ECA2-DBF1-4681-9DFA-93AFD1B371DB}"/>
              </a:ext>
            </a:extLst>
          </p:cNvPr>
          <p:cNvSpPr>
            <a:spLocks noGrp="1"/>
          </p:cNvSpPr>
          <p:nvPr>
            <p:ph type="body" sz="quarter" idx="3"/>
          </p:nvPr>
        </p:nvSpPr>
        <p:spPr>
          <a:xfrm>
            <a:off x="6172200" y="1681163"/>
            <a:ext cx="5183188"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390EBBBB-517F-4ED7-9E51-CF0F7590B4D4}"/>
              </a:ext>
            </a:extLst>
          </p:cNvPr>
          <p:cNvSpPr>
            <a:spLocks noGrp="1"/>
          </p:cNvSpPr>
          <p:nvPr>
            <p:ph sz="quarter" idx="4"/>
          </p:nvPr>
        </p:nvSpPr>
        <p:spPr>
          <a:xfrm>
            <a:off x="6172200" y="2505075"/>
            <a:ext cx="5183188" cy="34237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11B5C7-1E37-478F-B4B0-C7202FFE41B9}"/>
              </a:ext>
            </a:extLst>
          </p:cNvPr>
          <p:cNvSpPr>
            <a:spLocks noGrp="1"/>
          </p:cNvSpPr>
          <p:nvPr>
            <p:ph type="dt" sz="half" idx="10"/>
          </p:nvPr>
        </p:nvSpPr>
        <p:spPr/>
        <p:txBody>
          <a:bodyPr/>
          <a:lstStyle/>
          <a:p>
            <a:fld id="{2F3E8B1C-86EF-43CF-8304-249481088644}" type="datetimeFigureOut">
              <a:rPr lang="en-US" smtClean="0"/>
              <a:t>9/13/22</a:t>
            </a:fld>
            <a:endParaRPr lang="en-US"/>
          </a:p>
        </p:txBody>
      </p:sp>
      <p:sp>
        <p:nvSpPr>
          <p:cNvPr id="8" name="Footer Placeholder 7">
            <a:extLst>
              <a:ext uri="{FF2B5EF4-FFF2-40B4-BE49-F238E27FC236}">
                <a16:creationId xmlns:a16="http://schemas.microsoft.com/office/drawing/2014/main" id="{9153F7EF-507C-4CB3-86C5-8B34FFFC1D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E3DEA6-E4EB-4C2A-8B4F-55EC965B6219}"/>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302643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964-A933-4B98-A141-A4B316DAFA9F}"/>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5D684C9D-23DA-42B0-9DD3-7592F72E8DC9}"/>
              </a:ext>
            </a:extLst>
          </p:cNvPr>
          <p:cNvSpPr>
            <a:spLocks noGrp="1"/>
          </p:cNvSpPr>
          <p:nvPr>
            <p:ph type="dt" sz="half" idx="10"/>
          </p:nvPr>
        </p:nvSpPr>
        <p:spPr/>
        <p:txBody>
          <a:bodyPr/>
          <a:lstStyle/>
          <a:p>
            <a:fld id="{2F3E8B1C-86EF-43CF-8304-249481088644}" type="datetimeFigureOut">
              <a:rPr lang="en-US" smtClean="0"/>
              <a:t>9/13/22</a:t>
            </a:fld>
            <a:endParaRPr lang="en-US"/>
          </a:p>
        </p:txBody>
      </p:sp>
      <p:sp>
        <p:nvSpPr>
          <p:cNvPr id="4" name="Footer Placeholder 3">
            <a:extLst>
              <a:ext uri="{FF2B5EF4-FFF2-40B4-BE49-F238E27FC236}">
                <a16:creationId xmlns:a16="http://schemas.microsoft.com/office/drawing/2014/main" id="{68BF8F05-876F-49D8-AE30-5BB2A91ECD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3D20DA-9260-4577-BB51-789570A243A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556803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C1F24-E0A1-45A7-8EF5-92CD9799341C}"/>
              </a:ext>
            </a:extLst>
          </p:cNvPr>
          <p:cNvSpPr>
            <a:spLocks noGrp="1"/>
          </p:cNvSpPr>
          <p:nvPr>
            <p:ph type="dt" sz="half" idx="10"/>
          </p:nvPr>
        </p:nvSpPr>
        <p:spPr/>
        <p:txBody>
          <a:bodyPr/>
          <a:lstStyle/>
          <a:p>
            <a:fld id="{2F3E8B1C-86EF-43CF-8304-249481088644}" type="datetimeFigureOut">
              <a:rPr lang="en-US" smtClean="0"/>
              <a:t>9/13/22</a:t>
            </a:fld>
            <a:endParaRPr lang="en-US"/>
          </a:p>
        </p:txBody>
      </p:sp>
      <p:sp>
        <p:nvSpPr>
          <p:cNvPr id="3" name="Footer Placeholder 2">
            <a:extLst>
              <a:ext uri="{FF2B5EF4-FFF2-40B4-BE49-F238E27FC236}">
                <a16:creationId xmlns:a16="http://schemas.microsoft.com/office/drawing/2014/main" id="{3E021C19-210E-46B0-9036-5D8AECC926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880FEF-487E-44DF-8615-DF2210419602}"/>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4007342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568EE-74C8-43A6-90BC-2DDD965CF64A}"/>
              </a:ext>
            </a:extLst>
          </p:cNvPr>
          <p:cNvSpPr>
            <a:spLocks noGrp="1"/>
          </p:cNvSpPr>
          <p:nvPr>
            <p:ph type="title"/>
          </p:nvPr>
        </p:nvSpPr>
        <p:spPr>
          <a:xfrm>
            <a:off x="678426" y="781665"/>
            <a:ext cx="4093599" cy="1223452"/>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971C35AC-CAE3-48CF-A3E4-A075C9FDD7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D9D03EA-5FAD-4609-A2B8-624E426847E3}"/>
              </a:ext>
            </a:extLst>
          </p:cNvPr>
          <p:cNvSpPr>
            <a:spLocks noGrp="1"/>
          </p:cNvSpPr>
          <p:nvPr>
            <p:ph type="body" sz="half" idx="2"/>
          </p:nvPr>
        </p:nvSpPr>
        <p:spPr>
          <a:xfrm>
            <a:off x="688258" y="2315497"/>
            <a:ext cx="4093599" cy="35534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B58D2EA-2191-4216-B64D-067BDFE12375}"/>
              </a:ext>
            </a:extLst>
          </p:cNvPr>
          <p:cNvSpPr>
            <a:spLocks noGrp="1"/>
          </p:cNvSpPr>
          <p:nvPr>
            <p:ph type="dt" sz="half" idx="10"/>
          </p:nvPr>
        </p:nvSpPr>
        <p:spPr/>
        <p:txBody>
          <a:bodyPr/>
          <a:lstStyle/>
          <a:p>
            <a:fld id="{2F3E8B1C-86EF-43CF-8304-249481088644}" type="datetimeFigureOut">
              <a:rPr lang="en-US" smtClean="0"/>
              <a:t>9/13/22</a:t>
            </a:fld>
            <a:endParaRPr lang="en-US"/>
          </a:p>
        </p:txBody>
      </p:sp>
      <p:sp>
        <p:nvSpPr>
          <p:cNvPr id="6" name="Footer Placeholder 5">
            <a:extLst>
              <a:ext uri="{FF2B5EF4-FFF2-40B4-BE49-F238E27FC236}">
                <a16:creationId xmlns:a16="http://schemas.microsoft.com/office/drawing/2014/main" id="{78042128-DAB4-481C-BEE6-3523E8E88B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50E382-C500-4A4C-A7C6-43860383AB91}"/>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620373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E98B-EACF-4251-A8AF-0D9EDD17C664}"/>
              </a:ext>
            </a:extLst>
          </p:cNvPr>
          <p:cNvSpPr>
            <a:spLocks noGrp="1"/>
          </p:cNvSpPr>
          <p:nvPr>
            <p:ph type="title"/>
          </p:nvPr>
        </p:nvSpPr>
        <p:spPr>
          <a:xfrm>
            <a:off x="683342" y="1066800"/>
            <a:ext cx="4103431" cy="1317523"/>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3905F473-761A-4002-AF70-9FF878D0139E}"/>
              </a:ext>
            </a:extLst>
          </p:cNvPr>
          <p:cNvSpPr>
            <a:spLocks noGrp="1"/>
          </p:cNvSpPr>
          <p:nvPr>
            <p:ph type="pic" idx="1"/>
          </p:nvPr>
        </p:nvSpPr>
        <p:spPr>
          <a:xfrm>
            <a:off x="5183188" y="1066800"/>
            <a:ext cx="6172200" cy="4794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A0C2E6A-F834-4540-BB00-E13CB45DC362}"/>
              </a:ext>
            </a:extLst>
          </p:cNvPr>
          <p:cNvSpPr>
            <a:spLocks noGrp="1"/>
          </p:cNvSpPr>
          <p:nvPr>
            <p:ph type="body" sz="half" idx="2"/>
          </p:nvPr>
        </p:nvSpPr>
        <p:spPr>
          <a:xfrm>
            <a:off x="683342" y="2552700"/>
            <a:ext cx="4103431"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0C38EAB-AD63-415C-B263-BA1D8FBE3CB0}"/>
              </a:ext>
            </a:extLst>
          </p:cNvPr>
          <p:cNvSpPr>
            <a:spLocks noGrp="1"/>
          </p:cNvSpPr>
          <p:nvPr>
            <p:ph type="dt" sz="half" idx="10"/>
          </p:nvPr>
        </p:nvSpPr>
        <p:spPr/>
        <p:txBody>
          <a:bodyPr/>
          <a:lstStyle/>
          <a:p>
            <a:fld id="{2F3E8B1C-86EF-43CF-8304-249481088644}" type="datetimeFigureOut">
              <a:rPr lang="en-US" smtClean="0"/>
              <a:t>9/13/22</a:t>
            </a:fld>
            <a:endParaRPr lang="en-US"/>
          </a:p>
        </p:txBody>
      </p:sp>
      <p:sp>
        <p:nvSpPr>
          <p:cNvPr id="6" name="Footer Placeholder 5">
            <a:extLst>
              <a:ext uri="{FF2B5EF4-FFF2-40B4-BE49-F238E27FC236}">
                <a16:creationId xmlns:a16="http://schemas.microsoft.com/office/drawing/2014/main" id="{422E5541-B6DE-45E8-BCFE-0DFC4F5740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B78D45-289B-46AF-8CB9-E6150BEA17ED}"/>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479744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A362AC-B59F-4AC7-B279-57DDD5336BCA}"/>
              </a:ext>
            </a:extLst>
          </p:cNvPr>
          <p:cNvSpPr>
            <a:spLocks noGrp="1"/>
          </p:cNvSpPr>
          <p:nvPr>
            <p:ph type="title"/>
          </p:nvPr>
        </p:nvSpPr>
        <p:spPr>
          <a:xfrm>
            <a:off x="700635" y="922096"/>
            <a:ext cx="10691265" cy="137103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0E6042DB-75BD-4EC1-B6D9-8A72EF940CAA}"/>
              </a:ext>
            </a:extLst>
          </p:cNvPr>
          <p:cNvSpPr>
            <a:spLocks noGrp="1"/>
          </p:cNvSpPr>
          <p:nvPr>
            <p:ph type="body" idx="1"/>
          </p:nvPr>
        </p:nvSpPr>
        <p:spPr>
          <a:xfrm>
            <a:off x="700635" y="2293126"/>
            <a:ext cx="10691265" cy="363608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8369448" y="6356350"/>
            <a:ext cx="2592594" cy="365125"/>
          </a:xfrm>
          <a:prstGeom prst="rect">
            <a:avLst/>
          </a:prstGeom>
        </p:spPr>
        <p:txBody>
          <a:bodyPr vert="horz" lIns="91440" tIns="45720" rIns="91440" bIns="45720" rtlCol="0" anchor="ctr"/>
          <a:lstStyle>
            <a:lvl1pPr algn="r">
              <a:defRPr sz="1050">
                <a:solidFill>
                  <a:schemeClr val="tx1"/>
                </a:solidFill>
                <a:latin typeface="+mj-lt"/>
              </a:defRPr>
            </a:lvl1pPr>
          </a:lstStyle>
          <a:p>
            <a:fld id="{2F3E8B1C-86EF-43CF-8304-249481088644}" type="datetimeFigureOut">
              <a:rPr lang="en-US" smtClean="0"/>
              <a:pPr/>
              <a:t>9/13/22</a:t>
            </a:fld>
            <a:endParaRPr lang="en-US" dirty="0"/>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715383"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endParaRPr lang="en-US" dirty="0"/>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C3DB2ADC-AF19-4574-8C10-79B5B04FCA27}" type="slidenum">
              <a:rPr lang="en-US" smtClean="0"/>
              <a:pPr/>
              <a:t>‹#›</a:t>
            </a:fld>
            <a:endParaRPr lang="en-US" dirty="0"/>
          </a:p>
        </p:txBody>
      </p:sp>
      <p:cxnSp>
        <p:nvCxnSpPr>
          <p:cNvPr id="7" name="Straight Connector 6">
            <a:extLst>
              <a:ext uri="{FF2B5EF4-FFF2-40B4-BE49-F238E27FC236}">
                <a16:creationId xmlns:a16="http://schemas.microsoft.com/office/drawing/2014/main" id="{F64F9B95-9045-48D2-B9F3-2927E98F54AA}"/>
              </a:ext>
            </a:extLst>
          </p:cNvPr>
          <p:cNvCxnSpPr>
            <a:cxnSpLocks/>
          </p:cNvCxnSpPr>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85AA86F-6A4D-4BCB-A045-D992CDC2959B}"/>
              </a:ext>
            </a:extLst>
          </p:cNvPr>
          <p:cNvCxnSpPr>
            <a:cxnSpLocks/>
          </p:cNvCxnSpPr>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3330116"/>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45" r:id="rId5"/>
    <p:sldLayoutId id="2147483746" r:id="rId6"/>
    <p:sldLayoutId id="2147483747" r:id="rId7"/>
    <p:sldLayoutId id="2147483748" r:id="rId8"/>
    <p:sldLayoutId id="2147483749" r:id="rId9"/>
    <p:sldLayoutId id="2147483750" r:id="rId10"/>
    <p:sldLayoutId id="2147483751" r:id="rId11"/>
  </p:sldLayoutIdLst>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6.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20.png"/><Relationship Id="rId1" Type="http://schemas.openxmlformats.org/officeDocument/2006/relationships/slideLayout" Target="../slideLayouts/slideLayout6.xml"/><Relationship Id="rId4" Type="http://schemas.openxmlformats.org/officeDocument/2006/relationships/image" Target="../media/image16.png"/></Relationships>
</file>

<file path=ppt/slides/_rels/slide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gi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0" name="Straight Connector 8">
            <a:extLst>
              <a:ext uri="{FF2B5EF4-FFF2-40B4-BE49-F238E27FC236}">
                <a16:creationId xmlns:a16="http://schemas.microsoft.com/office/drawing/2014/main" id="{F64F9B95-9045-48D2-B9F3-2927E98F54A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10">
            <a:extLst>
              <a:ext uri="{FF2B5EF4-FFF2-40B4-BE49-F238E27FC236}">
                <a16:creationId xmlns:a16="http://schemas.microsoft.com/office/drawing/2014/main" id="{085AA86F-6A4D-4BCB-A045-D992CDC2959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82" name="Rectangle 12">
            <a:extLst>
              <a:ext uri="{FF2B5EF4-FFF2-40B4-BE49-F238E27FC236}">
                <a16:creationId xmlns:a16="http://schemas.microsoft.com/office/drawing/2014/main" id="{33E93247-6229-44AB-A550-739E971E6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F3553958-320D-2686-51B3-BC4B132E3404}"/>
              </a:ext>
            </a:extLst>
          </p:cNvPr>
          <p:cNvSpPr>
            <a:spLocks noGrp="1"/>
          </p:cNvSpPr>
          <p:nvPr>
            <p:ph type="title"/>
          </p:nvPr>
        </p:nvSpPr>
        <p:spPr>
          <a:xfrm>
            <a:off x="5604552" y="871758"/>
            <a:ext cx="5825448" cy="3871143"/>
          </a:xfrm>
        </p:spPr>
        <p:txBody>
          <a:bodyPr vert="horz" lIns="91440" tIns="45720" rIns="91440" bIns="45720" rtlCol="0" anchor="t">
            <a:normAutofit/>
          </a:bodyPr>
          <a:lstStyle/>
          <a:p>
            <a:r>
              <a:rPr lang="en-US" sz="5400" dirty="0"/>
              <a:t>Elementary Particle Dynamics</a:t>
            </a:r>
          </a:p>
        </p:txBody>
      </p:sp>
      <p:pic>
        <p:nvPicPr>
          <p:cNvPr id="83" name="Picture 1">
            <a:extLst>
              <a:ext uri="{FF2B5EF4-FFF2-40B4-BE49-F238E27FC236}">
                <a16:creationId xmlns:a16="http://schemas.microsoft.com/office/drawing/2014/main" id="{1AE84588-1B9D-30B8-0B5C-9F1DE077A4BD}"/>
              </a:ext>
            </a:extLst>
          </p:cNvPr>
          <p:cNvPicPr>
            <a:picLocks noChangeAspect="1"/>
          </p:cNvPicPr>
          <p:nvPr/>
        </p:nvPicPr>
        <p:blipFill rotWithShape="1">
          <a:blip r:embed="rId2"/>
          <a:srcRect l="45389" r="4300" b="-1"/>
          <a:stretch/>
        </p:blipFill>
        <p:spPr>
          <a:xfrm>
            <a:off x="1" y="10"/>
            <a:ext cx="4876799" cy="6857989"/>
          </a:xfrm>
          <a:prstGeom prst="rect">
            <a:avLst/>
          </a:prstGeom>
        </p:spPr>
      </p:pic>
      <p:cxnSp>
        <p:nvCxnSpPr>
          <p:cNvPr id="84" name="Straight Connector 14">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23776" y="723900"/>
            <a:ext cx="5706224"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16">
            <a:extLst>
              <a:ext uri="{FF2B5EF4-FFF2-40B4-BE49-F238E27FC236}">
                <a16:creationId xmlns:a16="http://schemas.microsoft.com/office/drawing/2014/main" id="{2CF06E40-3ECB-4820-95B5-8A70B07D4B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23776" y="6134100"/>
            <a:ext cx="566812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0D2E4FD2-DAF9-F1CD-6510-DADAD33A201A}"/>
              </a:ext>
            </a:extLst>
          </p:cNvPr>
          <p:cNvSpPr txBox="1"/>
          <p:nvPr/>
        </p:nvSpPr>
        <p:spPr>
          <a:xfrm>
            <a:off x="6075336" y="5641383"/>
            <a:ext cx="1661032" cy="461665"/>
          </a:xfrm>
          <a:prstGeom prst="rect">
            <a:avLst/>
          </a:prstGeom>
          <a:noFill/>
        </p:spPr>
        <p:txBody>
          <a:bodyPr wrap="none" rtlCol="0">
            <a:spAutoFit/>
          </a:bodyPr>
          <a:lstStyle/>
          <a:p>
            <a:r>
              <a:rPr lang="en-US" sz="2400" cap="small" dirty="0">
                <a:latin typeface="Arial" panose="020B0604020202020204" pitchFamily="34" charset="0"/>
              </a:rPr>
              <a:t>Chapter 2</a:t>
            </a:r>
          </a:p>
        </p:txBody>
      </p:sp>
    </p:spTree>
    <p:extLst>
      <p:ext uri="{BB962C8B-B14F-4D97-AF65-F5344CB8AC3E}">
        <p14:creationId xmlns:p14="http://schemas.microsoft.com/office/powerpoint/2010/main" val="551778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A4FD0-D1D0-2A27-A20C-5A96FF440362}"/>
              </a:ext>
            </a:extLst>
          </p:cNvPr>
          <p:cNvSpPr>
            <a:spLocks noGrp="1"/>
          </p:cNvSpPr>
          <p:nvPr>
            <p:ph type="title"/>
          </p:nvPr>
        </p:nvSpPr>
        <p:spPr>
          <a:xfrm>
            <a:off x="545652" y="937594"/>
            <a:ext cx="10691265" cy="720725"/>
          </a:xfrm>
        </p:spPr>
        <p:txBody>
          <a:bodyPr/>
          <a:lstStyle/>
          <a:p>
            <a:r>
              <a:rPr lang="en-US" dirty="0"/>
              <a:t>The Four Forces</a:t>
            </a:r>
          </a:p>
        </p:txBody>
      </p:sp>
      <p:sp>
        <p:nvSpPr>
          <p:cNvPr id="3" name="TextBox 2">
            <a:extLst>
              <a:ext uri="{FF2B5EF4-FFF2-40B4-BE49-F238E27FC236}">
                <a16:creationId xmlns:a16="http://schemas.microsoft.com/office/drawing/2014/main" id="{3E8C206E-20C2-3282-A841-4ECEF99B689A}"/>
              </a:ext>
            </a:extLst>
          </p:cNvPr>
          <p:cNvSpPr txBox="1"/>
          <p:nvPr/>
        </p:nvSpPr>
        <p:spPr>
          <a:xfrm>
            <a:off x="1565329" y="2138766"/>
            <a:ext cx="9714519" cy="430887"/>
          </a:xfrm>
          <a:prstGeom prst="rect">
            <a:avLst/>
          </a:prstGeom>
          <a:noFill/>
        </p:spPr>
        <p:txBody>
          <a:bodyPr wrap="none" rtlCol="0">
            <a:spAutoFit/>
          </a:bodyPr>
          <a:lstStyle/>
          <a:p>
            <a:r>
              <a:rPr lang="en-US" sz="2200" u="sng" cap="small" dirty="0">
                <a:latin typeface="Arial" panose="020B0604020202020204" pitchFamily="34" charset="0"/>
              </a:rPr>
              <a:t>Force		Relative Strength		Range			Mediator</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9D820F36-AC8C-7344-2126-CEA8615E4B08}"/>
                  </a:ext>
                </a:extLst>
              </p:cNvPr>
              <p:cNvSpPr txBox="1"/>
              <p:nvPr/>
            </p:nvSpPr>
            <p:spPr>
              <a:xfrm>
                <a:off x="1611824" y="2960176"/>
                <a:ext cx="9562233" cy="2462213"/>
              </a:xfrm>
              <a:prstGeom prst="rect">
                <a:avLst/>
              </a:prstGeom>
              <a:noFill/>
            </p:spPr>
            <p:txBody>
              <a:bodyPr wrap="none" rtlCol="0">
                <a:spAutoFit/>
              </a:bodyPr>
              <a:lstStyle/>
              <a:p>
                <a:r>
                  <a:rPr lang="en-US" sz="2200" dirty="0">
                    <a:latin typeface="Arial" panose="020B0604020202020204" pitchFamily="34" charset="0"/>
                  </a:rPr>
                  <a:t>Strong			</a:t>
                </a:r>
                <a:r>
                  <a:rPr lang="en-US" sz="2200" dirty="0">
                    <a:latin typeface="Cambria Math" panose="02040503050406030204" pitchFamily="18" charset="0"/>
                    <a:ea typeface="Cambria Math" panose="02040503050406030204" pitchFamily="18" charset="0"/>
                  </a:rPr>
                  <a:t>1			~1 </a:t>
                </a:r>
                <a:r>
                  <a:rPr lang="en-US" sz="2200" dirty="0" err="1">
                    <a:latin typeface="Cambria Math" panose="02040503050406030204" pitchFamily="18" charset="0"/>
                    <a:ea typeface="Cambria Math" panose="02040503050406030204" pitchFamily="18" charset="0"/>
                  </a:rPr>
                  <a:t>fm</a:t>
                </a:r>
                <a:r>
                  <a:rPr lang="en-US" sz="2200" dirty="0">
                    <a:latin typeface="Arial" panose="020B0604020202020204" pitchFamily="34" charset="0"/>
                  </a:rPr>
                  <a:t>			gluon</a:t>
                </a:r>
              </a:p>
              <a:p>
                <a:endParaRPr lang="en-US" sz="2200" dirty="0">
                  <a:latin typeface="Arial" panose="020B0604020202020204" pitchFamily="34" charset="0"/>
                </a:endParaRPr>
              </a:p>
              <a:p>
                <a:r>
                  <a:rPr lang="en-US" sz="2200" dirty="0">
                    <a:latin typeface="Arial" panose="020B0604020202020204" pitchFamily="34" charset="0"/>
                  </a:rPr>
                  <a:t>Electromagnetic</a:t>
                </a:r>
                <a:r>
                  <a:rPr lang="en-US" dirty="0">
                    <a:latin typeface="Arial" panose="020B0604020202020204" pitchFamily="34" charset="0"/>
                  </a:rPr>
                  <a:t>	</a:t>
                </a:r>
                <a14:m>
                  <m:oMath xmlns:m="http://schemas.openxmlformats.org/officeDocument/2006/math">
                    <m:sSup>
                      <m:sSupPr>
                        <m:ctrlPr>
                          <a:rPr lang="en-US" sz="2200" b="0" i="1" smtClean="0">
                            <a:latin typeface="Cambria Math" panose="02040503050406030204" pitchFamily="18" charset="0"/>
                          </a:rPr>
                        </m:ctrlPr>
                      </m:sSupPr>
                      <m:e>
                        <m:r>
                          <a:rPr lang="en-US" sz="2200" b="0" i="1" smtClean="0">
                            <a:latin typeface="Cambria Math" panose="02040503050406030204" pitchFamily="18" charset="0"/>
                          </a:rPr>
                          <m:t>10</m:t>
                        </m:r>
                      </m:e>
                      <m:sup>
                        <m:r>
                          <a:rPr lang="en-US" sz="2200" b="0" i="1" smtClean="0">
                            <a:latin typeface="Cambria Math" panose="02040503050406030204" pitchFamily="18" charset="0"/>
                          </a:rPr>
                          <m:t>−2</m:t>
                        </m:r>
                      </m:sup>
                    </m:sSup>
                  </m:oMath>
                </a14:m>
                <a:r>
                  <a:rPr lang="en-US" sz="2200" dirty="0">
                    <a:latin typeface="Arial" panose="020B0604020202020204" pitchFamily="34" charset="0"/>
                  </a:rPr>
                  <a:t>			</a:t>
                </a:r>
                <a14:m>
                  <m:oMath xmlns:m="http://schemas.openxmlformats.org/officeDocument/2006/math">
                    <m:r>
                      <a:rPr lang="en-US" sz="2200" b="0" i="0" smtClean="0">
                        <a:latin typeface="Cambria Math" panose="02040503050406030204" pitchFamily="18" charset="0"/>
                        <a:ea typeface="Cambria Math" panose="02040503050406030204" pitchFamily="18" charset="0"/>
                      </a:rPr>
                      <m:t>    </m:t>
                    </m:r>
                    <m:r>
                      <a:rPr lang="en-US" sz="2200" i="1" smtClean="0">
                        <a:latin typeface="Cambria Math" panose="02040503050406030204" pitchFamily="18" charset="0"/>
                        <a:ea typeface="Cambria Math" panose="02040503050406030204" pitchFamily="18" charset="0"/>
                      </a:rPr>
                      <m:t>∞</m:t>
                    </m:r>
                  </m:oMath>
                </a14:m>
                <a:r>
                  <a:rPr lang="en-US" sz="2200" dirty="0">
                    <a:latin typeface="Arial" panose="020B0604020202020204" pitchFamily="34" charset="0"/>
                  </a:rPr>
                  <a:t>			photon</a:t>
                </a:r>
              </a:p>
              <a:p>
                <a:endParaRPr lang="en-US" sz="2200" dirty="0">
                  <a:latin typeface="Arial" panose="020B0604020202020204" pitchFamily="34" charset="0"/>
                </a:endParaRPr>
              </a:p>
              <a:p>
                <a:r>
                  <a:rPr lang="en-US" sz="2200" dirty="0">
                    <a:latin typeface="Arial" panose="020B0604020202020204" pitchFamily="34" charset="0"/>
                  </a:rPr>
                  <a:t>Weak			</a:t>
                </a:r>
                <a14:m>
                  <m:oMath xmlns:m="http://schemas.openxmlformats.org/officeDocument/2006/math">
                    <m:sSup>
                      <m:sSupPr>
                        <m:ctrlPr>
                          <a:rPr lang="en-US" sz="2200" i="1" smtClean="0">
                            <a:latin typeface="Cambria Math" panose="02040503050406030204" pitchFamily="18" charset="0"/>
                          </a:rPr>
                        </m:ctrlPr>
                      </m:sSupPr>
                      <m:e>
                        <m:r>
                          <a:rPr lang="en-US" sz="2200" b="0" i="1" smtClean="0">
                            <a:latin typeface="Cambria Math" panose="02040503050406030204" pitchFamily="18" charset="0"/>
                          </a:rPr>
                          <m:t>10</m:t>
                        </m:r>
                      </m:e>
                      <m:sup>
                        <m:r>
                          <a:rPr lang="en-US" sz="2200" b="0" i="1" smtClean="0">
                            <a:latin typeface="Cambria Math" panose="02040503050406030204" pitchFamily="18" charset="0"/>
                          </a:rPr>
                          <m:t>−13</m:t>
                        </m:r>
                      </m:sup>
                    </m:sSup>
                  </m:oMath>
                </a14:m>
                <a:r>
                  <a:rPr lang="en-US" sz="2200" dirty="0">
                    <a:latin typeface="Arial" panose="020B0604020202020204" pitchFamily="34" charset="0"/>
                  </a:rPr>
                  <a:t>	*		~</a:t>
                </a:r>
                <a14:m>
                  <m:oMath xmlns:m="http://schemas.openxmlformats.org/officeDocument/2006/math">
                    <m:sSup>
                      <m:sSupPr>
                        <m:ctrlPr>
                          <a:rPr lang="en-US" sz="2200" i="1" smtClean="0">
                            <a:latin typeface="Cambria Math" panose="02040503050406030204" pitchFamily="18" charset="0"/>
                          </a:rPr>
                        </m:ctrlPr>
                      </m:sSupPr>
                      <m:e>
                        <m:r>
                          <a:rPr lang="en-US" sz="2200" b="0" i="1" smtClean="0">
                            <a:latin typeface="Cambria Math" panose="02040503050406030204" pitchFamily="18" charset="0"/>
                          </a:rPr>
                          <m:t>10</m:t>
                        </m:r>
                      </m:e>
                      <m:sup>
                        <m:r>
                          <a:rPr lang="en-US" sz="2200" b="0" i="1" smtClean="0">
                            <a:latin typeface="Cambria Math" panose="02040503050406030204" pitchFamily="18" charset="0"/>
                          </a:rPr>
                          <m:t>−3</m:t>
                        </m:r>
                      </m:sup>
                    </m:sSup>
                  </m:oMath>
                </a14:m>
                <a:r>
                  <a:rPr lang="en-US" sz="2200" dirty="0">
                    <a:latin typeface="Arial" panose="020B0604020202020204" pitchFamily="34" charset="0"/>
                  </a:rPr>
                  <a:t> </a:t>
                </a:r>
                <a:r>
                  <a:rPr lang="en-US" sz="2200" dirty="0">
                    <a:latin typeface="Cambria Math" panose="02040503050406030204" pitchFamily="18" charset="0"/>
                    <a:ea typeface="Cambria Math" panose="02040503050406030204" pitchFamily="18" charset="0"/>
                  </a:rPr>
                  <a:t>fm</a:t>
                </a:r>
                <a:r>
                  <a:rPr lang="en-US" sz="2200" dirty="0">
                    <a:latin typeface="Arial" panose="020B0604020202020204" pitchFamily="34" charset="0"/>
                  </a:rPr>
                  <a:t>		W and Z</a:t>
                </a:r>
              </a:p>
              <a:p>
                <a:endParaRPr lang="en-US" sz="2200" dirty="0">
                  <a:latin typeface="Arial" panose="020B0604020202020204" pitchFamily="34" charset="0"/>
                </a:endParaRPr>
              </a:p>
              <a:p>
                <a:r>
                  <a:rPr lang="en-US" sz="2200" dirty="0">
                    <a:latin typeface="Arial" panose="020B0604020202020204" pitchFamily="34" charset="0"/>
                  </a:rPr>
                  <a:t>Gravitational		</a:t>
                </a:r>
                <a14:m>
                  <m:oMath xmlns:m="http://schemas.openxmlformats.org/officeDocument/2006/math">
                    <m:sSup>
                      <m:sSupPr>
                        <m:ctrlPr>
                          <a:rPr lang="en-US" sz="2200" i="1" smtClean="0">
                            <a:latin typeface="Cambria Math" panose="02040503050406030204" pitchFamily="18" charset="0"/>
                          </a:rPr>
                        </m:ctrlPr>
                      </m:sSupPr>
                      <m:e>
                        <m:r>
                          <a:rPr lang="en-US" sz="2200" b="0" i="1" smtClean="0">
                            <a:latin typeface="Cambria Math" panose="02040503050406030204" pitchFamily="18" charset="0"/>
                          </a:rPr>
                          <m:t>10</m:t>
                        </m:r>
                      </m:e>
                      <m:sup>
                        <m:r>
                          <a:rPr lang="en-US" sz="2200" b="0" i="1" smtClean="0">
                            <a:latin typeface="Cambria Math" panose="02040503050406030204" pitchFamily="18" charset="0"/>
                          </a:rPr>
                          <m:t>−42</m:t>
                        </m:r>
                      </m:sup>
                    </m:sSup>
                  </m:oMath>
                </a14:m>
                <a:r>
                  <a:rPr lang="en-US" sz="2200" dirty="0">
                    <a:latin typeface="Arial" panose="020B0604020202020204" pitchFamily="34" charset="0"/>
                  </a:rPr>
                  <a:t>			</a:t>
                </a:r>
                <a:r>
                  <a:rPr lang="en-US" sz="2200" dirty="0">
                    <a:ea typeface="Cambria Math" panose="02040503050406030204" pitchFamily="18" charset="0"/>
                  </a:rPr>
                  <a:t>    </a:t>
                </a:r>
                <a14:m>
                  <m:oMath xmlns:m="http://schemas.openxmlformats.org/officeDocument/2006/math">
                    <m:r>
                      <a:rPr lang="en-US" sz="2200" i="1" smtClean="0">
                        <a:latin typeface="Cambria Math" panose="02040503050406030204" pitchFamily="18" charset="0"/>
                        <a:ea typeface="Cambria Math" panose="02040503050406030204" pitchFamily="18" charset="0"/>
                      </a:rPr>
                      <m:t>∞</m:t>
                    </m:r>
                  </m:oMath>
                </a14:m>
                <a:r>
                  <a:rPr lang="en-US" sz="2200" dirty="0">
                    <a:latin typeface="Arial" panose="020B0604020202020204" pitchFamily="34" charset="0"/>
                  </a:rPr>
                  <a:t>			Graviton</a:t>
                </a:r>
              </a:p>
            </p:txBody>
          </p:sp>
        </mc:Choice>
        <mc:Fallback xmlns="">
          <p:sp>
            <p:nvSpPr>
              <p:cNvPr id="4" name="TextBox 3">
                <a:extLst>
                  <a:ext uri="{FF2B5EF4-FFF2-40B4-BE49-F238E27FC236}">
                    <a16:creationId xmlns:a16="http://schemas.microsoft.com/office/drawing/2014/main" id="{9D820F36-AC8C-7344-2126-CEA8615E4B08}"/>
                  </a:ext>
                </a:extLst>
              </p:cNvPr>
              <p:cNvSpPr txBox="1">
                <a:spLocks noRot="1" noChangeAspect="1" noMove="1" noResize="1" noEditPoints="1" noAdjustHandles="1" noChangeArrowheads="1" noChangeShapeType="1" noTextEdit="1"/>
              </p:cNvSpPr>
              <p:nvPr/>
            </p:nvSpPr>
            <p:spPr>
              <a:xfrm>
                <a:off x="1611824" y="2960176"/>
                <a:ext cx="9562233" cy="2462213"/>
              </a:xfrm>
              <a:prstGeom prst="rect">
                <a:avLst/>
              </a:prstGeom>
              <a:blipFill>
                <a:blip r:embed="rId2"/>
                <a:stretch>
                  <a:fillRect l="-796" t="-2062" b="-4124"/>
                </a:stretch>
              </a:blipFill>
            </p:spPr>
            <p:txBody>
              <a:bodyPr/>
              <a:lstStyle/>
              <a:p>
                <a:r>
                  <a:rPr lang="en-US">
                    <a:noFill/>
                  </a:rPr>
                  <a:t> </a:t>
                </a:r>
              </a:p>
            </p:txBody>
          </p:sp>
        </mc:Fallback>
      </mc:AlternateContent>
    </p:spTree>
    <p:extLst>
      <p:ext uri="{BB962C8B-B14F-4D97-AF65-F5344CB8AC3E}">
        <p14:creationId xmlns:p14="http://schemas.microsoft.com/office/powerpoint/2010/main" val="2230442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A4FD0-D1D0-2A27-A20C-5A96FF440362}"/>
              </a:ext>
            </a:extLst>
          </p:cNvPr>
          <p:cNvSpPr>
            <a:spLocks noGrp="1"/>
          </p:cNvSpPr>
          <p:nvPr>
            <p:ph type="title"/>
          </p:nvPr>
        </p:nvSpPr>
        <p:spPr>
          <a:xfrm>
            <a:off x="692797" y="932619"/>
            <a:ext cx="9860868" cy="514783"/>
          </a:xfrm>
        </p:spPr>
        <p:txBody>
          <a:bodyPr>
            <a:noAutofit/>
          </a:bodyPr>
          <a:lstStyle/>
          <a:p>
            <a:r>
              <a:rPr lang="en-US" sz="2400" b="1" cap="small" dirty="0">
                <a:latin typeface="Arial" panose="020B0604020202020204" pitchFamily="34" charset="0"/>
              </a:rPr>
              <a:t>Quantum Electrodynamics   (QED)  Intro. To Feynman diagrams</a:t>
            </a:r>
          </a:p>
        </p:txBody>
      </p:sp>
      <p:pic>
        <p:nvPicPr>
          <p:cNvPr id="1026" name="Picture 2">
            <a:extLst>
              <a:ext uri="{FF2B5EF4-FFF2-40B4-BE49-F238E27FC236}">
                <a16:creationId xmlns:a16="http://schemas.microsoft.com/office/drawing/2014/main" id="{BBDF3F42-C001-2258-4A14-981F4A1CDB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0379" y="4043744"/>
            <a:ext cx="2082621" cy="179436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48436F12-D19B-C29C-13D5-8D2A24650E4B}"/>
              </a:ext>
            </a:extLst>
          </p:cNvPr>
          <p:cNvSpPr txBox="1"/>
          <p:nvPr/>
        </p:nvSpPr>
        <p:spPr>
          <a:xfrm>
            <a:off x="1074731" y="3380730"/>
            <a:ext cx="2108269" cy="400110"/>
          </a:xfrm>
          <a:prstGeom prst="rect">
            <a:avLst/>
          </a:prstGeom>
          <a:noFill/>
        </p:spPr>
        <p:txBody>
          <a:bodyPr wrap="none" rtlCol="0">
            <a:spAutoFit/>
          </a:bodyPr>
          <a:lstStyle/>
          <a:p>
            <a:r>
              <a:rPr lang="en-US" sz="2000" dirty="0" err="1">
                <a:latin typeface="Arial" panose="020B0604020202020204" pitchFamily="34" charset="0"/>
              </a:rPr>
              <a:t>Möller</a:t>
            </a:r>
            <a:r>
              <a:rPr lang="en-US" sz="2000" dirty="0">
                <a:latin typeface="Arial" panose="020B0604020202020204" pitchFamily="34" charset="0"/>
              </a:rPr>
              <a:t> Scattering</a:t>
            </a:r>
          </a:p>
        </p:txBody>
      </p:sp>
      <p:sp>
        <p:nvSpPr>
          <p:cNvPr id="4" name="TextBox 3">
            <a:extLst>
              <a:ext uri="{FF2B5EF4-FFF2-40B4-BE49-F238E27FC236}">
                <a16:creationId xmlns:a16="http://schemas.microsoft.com/office/drawing/2014/main" id="{A419D1BD-E5D9-0C38-C06E-FFBC09EF1437}"/>
              </a:ext>
            </a:extLst>
          </p:cNvPr>
          <p:cNvSpPr txBox="1"/>
          <p:nvPr/>
        </p:nvSpPr>
        <p:spPr>
          <a:xfrm>
            <a:off x="4337989" y="3376358"/>
            <a:ext cx="2294218" cy="400110"/>
          </a:xfrm>
          <a:prstGeom prst="rect">
            <a:avLst/>
          </a:prstGeom>
          <a:noFill/>
        </p:spPr>
        <p:txBody>
          <a:bodyPr wrap="none" rtlCol="0">
            <a:spAutoFit/>
          </a:bodyPr>
          <a:lstStyle/>
          <a:p>
            <a:r>
              <a:rPr lang="en-US" sz="2000" dirty="0">
                <a:latin typeface="Arial" panose="020B0604020202020204" pitchFamily="34" charset="0"/>
              </a:rPr>
              <a:t>Bhabha Scattering</a:t>
            </a:r>
          </a:p>
        </p:txBody>
      </p:sp>
      <p:pic>
        <p:nvPicPr>
          <p:cNvPr id="1032" name="Picture 8">
            <a:extLst>
              <a:ext uri="{FF2B5EF4-FFF2-40B4-BE49-F238E27FC236}">
                <a16:creationId xmlns:a16="http://schemas.microsoft.com/office/drawing/2014/main" id="{953F7EA4-004A-8FF8-F965-8222C98C33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37989" y="4179875"/>
            <a:ext cx="1855964" cy="185596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DA0034B2-6401-4F33-54DF-34E39C0BF57F}"/>
              </a:ext>
            </a:extLst>
          </p:cNvPr>
          <p:cNvSpPr txBox="1"/>
          <p:nvPr/>
        </p:nvSpPr>
        <p:spPr>
          <a:xfrm>
            <a:off x="7894404" y="3376358"/>
            <a:ext cx="2520242" cy="400110"/>
          </a:xfrm>
          <a:prstGeom prst="rect">
            <a:avLst/>
          </a:prstGeom>
          <a:noFill/>
        </p:spPr>
        <p:txBody>
          <a:bodyPr wrap="none" rtlCol="0">
            <a:spAutoFit/>
          </a:bodyPr>
          <a:lstStyle/>
          <a:p>
            <a:r>
              <a:rPr lang="en-US" sz="2000" dirty="0">
                <a:latin typeface="Arial" panose="020B0604020202020204" pitchFamily="34" charset="0"/>
              </a:rPr>
              <a:t>Compton Scattering</a:t>
            </a:r>
          </a:p>
        </p:txBody>
      </p:sp>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78720A8C-64F3-A69B-4E78-E984551B6276}"/>
                  </a:ext>
                </a:extLst>
              </p:cNvPr>
              <p:cNvSpPr txBox="1"/>
              <p:nvPr/>
            </p:nvSpPr>
            <p:spPr>
              <a:xfrm>
                <a:off x="1100379" y="1720764"/>
                <a:ext cx="5107488" cy="1107996"/>
              </a:xfrm>
              <a:prstGeom prst="rect">
                <a:avLst/>
              </a:prstGeom>
              <a:noFill/>
            </p:spPr>
            <p:txBody>
              <a:bodyPr wrap="none" rtlCol="0">
                <a:spAutoFit/>
              </a:bodyPr>
              <a:lstStyle/>
              <a:p>
                <a:pPr marL="285750" indent="-285750">
                  <a:buFont typeface="Arial" panose="020B0604020202020204" pitchFamily="34" charset="0"/>
                  <a:buChar char="•"/>
                </a:pPr>
                <a:r>
                  <a:rPr lang="en-US" sz="2200" dirty="0">
                    <a:latin typeface="Arial" panose="020B0604020202020204" pitchFamily="34" charset="0"/>
                  </a:rPr>
                  <a:t>Fundamental Process    </a:t>
                </a:r>
                <a14:m>
                  <m:oMath xmlns:m="http://schemas.openxmlformats.org/officeDocument/2006/math">
                    <m:sSup>
                      <m:sSupPr>
                        <m:ctrlPr>
                          <a:rPr lang="en-US" sz="2200" i="1" smtClean="0">
                            <a:latin typeface="Cambria Math" panose="02040503050406030204" pitchFamily="18" charset="0"/>
                          </a:rPr>
                        </m:ctrlPr>
                      </m:sSupPr>
                      <m:e>
                        <m:r>
                          <a:rPr lang="en-US" sz="2200" b="0" i="1" smtClean="0">
                            <a:latin typeface="Cambria Math" panose="02040503050406030204" pitchFamily="18" charset="0"/>
                          </a:rPr>
                          <m:t>𝑒</m:t>
                        </m:r>
                      </m:e>
                      <m:sup>
                        <m:r>
                          <a:rPr lang="en-US" sz="2200" b="0" i="1" smtClean="0">
                            <a:latin typeface="Cambria Math" panose="02040503050406030204" pitchFamily="18" charset="0"/>
                          </a:rPr>
                          <m:t>−</m:t>
                        </m:r>
                      </m:sup>
                    </m:sSup>
                    <m:r>
                      <a:rPr lang="en-US" sz="2200" b="0" i="1" smtClean="0">
                        <a:latin typeface="Cambria Math" panose="02040503050406030204" pitchFamily="18" charset="0"/>
                      </a:rPr>
                      <m:t>→</m:t>
                    </m:r>
                    <m:sSup>
                      <m:sSupPr>
                        <m:ctrlPr>
                          <a:rPr lang="en-US" sz="2200" b="0" i="1" smtClean="0">
                            <a:latin typeface="Cambria Math" panose="02040503050406030204" pitchFamily="18" charset="0"/>
                          </a:rPr>
                        </m:ctrlPr>
                      </m:sSupPr>
                      <m:e>
                        <m:r>
                          <a:rPr lang="en-US" sz="2200" b="0" i="1" smtClean="0">
                            <a:latin typeface="Cambria Math" panose="02040503050406030204" pitchFamily="18" charset="0"/>
                          </a:rPr>
                          <m:t>𝑒</m:t>
                        </m:r>
                      </m:e>
                      <m:sup>
                        <m:r>
                          <a:rPr lang="en-US" sz="2200" b="0" i="1" smtClean="0">
                            <a:latin typeface="Cambria Math" panose="02040503050406030204" pitchFamily="18" charset="0"/>
                          </a:rPr>
                          <m:t>− </m:t>
                        </m:r>
                      </m:sup>
                    </m:sSup>
                    <m:r>
                      <a:rPr lang="en-US" sz="2200" b="0" i="1" smtClean="0">
                        <a:latin typeface="Cambria Math" panose="02040503050406030204" pitchFamily="18" charset="0"/>
                      </a:rPr>
                      <m:t>+</m:t>
                    </m:r>
                    <m:r>
                      <a:rPr lang="en-US" sz="2200" b="0" i="1" smtClean="0">
                        <a:latin typeface="Cambria Math" panose="02040503050406030204" pitchFamily="18" charset="0"/>
                      </a:rPr>
                      <m:t>𝛾</m:t>
                    </m:r>
                  </m:oMath>
                </a14:m>
                <a:endParaRPr lang="en-US" sz="2200" dirty="0">
                  <a:latin typeface="Arial" panose="020B0604020202020204" pitchFamily="34" charset="0"/>
                </a:endParaRPr>
              </a:p>
              <a:p>
                <a:pPr marL="285750" indent="-285750">
                  <a:buFont typeface="Arial" panose="020B0604020202020204" pitchFamily="34" charset="0"/>
                  <a:buChar char="•"/>
                </a:pPr>
                <a:r>
                  <a:rPr lang="en-US" sz="2200" dirty="0">
                    <a:latin typeface="Arial" panose="020B0604020202020204" pitchFamily="34" charset="0"/>
                  </a:rPr>
                  <a:t>Feynman diagrams </a:t>
                </a:r>
                <a:r>
                  <a:rPr lang="en-US" sz="2200" u="sng" dirty="0">
                    <a:latin typeface="Arial" panose="020B0604020202020204" pitchFamily="34" charset="0"/>
                  </a:rPr>
                  <a:t>do not </a:t>
                </a:r>
                <a:r>
                  <a:rPr lang="en-US" sz="2200" dirty="0">
                    <a:latin typeface="Arial" panose="020B0604020202020204" pitchFamily="34" charset="0"/>
                  </a:rPr>
                  <a:t>represent </a:t>
                </a:r>
                <a:br>
                  <a:rPr lang="en-US" sz="2200" dirty="0">
                    <a:latin typeface="Arial" panose="020B0604020202020204" pitchFamily="34" charset="0"/>
                  </a:rPr>
                </a:br>
                <a:r>
                  <a:rPr lang="en-US" sz="2200" dirty="0">
                    <a:latin typeface="Arial" panose="020B0604020202020204" pitchFamily="34" charset="0"/>
                  </a:rPr>
                  <a:t>trajectories</a:t>
                </a:r>
              </a:p>
            </p:txBody>
          </p:sp>
        </mc:Choice>
        <mc:Fallback>
          <p:sp>
            <p:nvSpPr>
              <p:cNvPr id="7" name="TextBox 6">
                <a:extLst>
                  <a:ext uri="{FF2B5EF4-FFF2-40B4-BE49-F238E27FC236}">
                    <a16:creationId xmlns:a16="http://schemas.microsoft.com/office/drawing/2014/main" id="{78720A8C-64F3-A69B-4E78-E984551B6276}"/>
                  </a:ext>
                </a:extLst>
              </p:cNvPr>
              <p:cNvSpPr txBox="1">
                <a:spLocks noRot="1" noChangeAspect="1" noMove="1" noResize="1" noEditPoints="1" noAdjustHandles="1" noChangeArrowheads="1" noChangeShapeType="1" noTextEdit="1"/>
              </p:cNvSpPr>
              <p:nvPr/>
            </p:nvSpPr>
            <p:spPr>
              <a:xfrm>
                <a:off x="1100379" y="1720764"/>
                <a:ext cx="5107488" cy="1107996"/>
              </a:xfrm>
              <a:prstGeom prst="rect">
                <a:avLst/>
              </a:prstGeom>
              <a:blipFill>
                <a:blip r:embed="rId4"/>
                <a:stretch>
                  <a:fillRect l="-1241" t="-3409" r="-744" b="-10227"/>
                </a:stretch>
              </a:blipFill>
            </p:spPr>
            <p:txBody>
              <a:bodyPr/>
              <a:lstStyle/>
              <a:p>
                <a:r>
                  <a:rPr lang="en-US">
                    <a:noFill/>
                  </a:rPr>
                  <a:t> </a:t>
                </a:r>
              </a:p>
            </p:txBody>
          </p:sp>
        </mc:Fallback>
      </mc:AlternateContent>
      <p:pic>
        <p:nvPicPr>
          <p:cNvPr id="6" name="Picture 2" descr="Robert McNees on Twitter: &quot;(FYI, these two diagrams give you the amplitude  for Compton scattering at lowest order in QED.)&quot; / Twitter">
            <a:extLst>
              <a:ext uri="{FF2B5EF4-FFF2-40B4-BE49-F238E27FC236}">
                <a16:creationId xmlns:a16="http://schemas.microsoft.com/office/drawing/2014/main" id="{162AC8DC-36CB-4388-B663-1922412AD04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89019" y="3798520"/>
            <a:ext cx="4731011" cy="228480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1: A Feynman diagram of the QED basic vertex. | Download Scientific Diagram">
            <a:extLst>
              <a:ext uri="{FF2B5EF4-FFF2-40B4-BE49-F238E27FC236}">
                <a16:creationId xmlns:a16="http://schemas.microsoft.com/office/drawing/2014/main" id="{1C6E42EB-3BC7-A790-9A24-E868B21B360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41905" y="1486237"/>
            <a:ext cx="2441591" cy="1573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0509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A4FD0-D1D0-2A27-A20C-5A96FF440362}"/>
              </a:ext>
            </a:extLst>
          </p:cNvPr>
          <p:cNvSpPr>
            <a:spLocks noGrp="1"/>
          </p:cNvSpPr>
          <p:nvPr>
            <p:ph type="title"/>
          </p:nvPr>
        </p:nvSpPr>
        <p:spPr>
          <a:xfrm>
            <a:off x="545652" y="937595"/>
            <a:ext cx="6831541" cy="689728"/>
          </a:xfrm>
        </p:spPr>
        <p:txBody>
          <a:bodyPr>
            <a:normAutofit fontScale="90000"/>
          </a:bodyPr>
          <a:lstStyle/>
          <a:p>
            <a:r>
              <a:rPr lang="en-US" cap="small" dirty="0"/>
              <a:t>Quantum Electrodynamics   (QED)</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A419D1BD-E5D9-0C38-C06E-FFBC09EF1437}"/>
                  </a:ext>
                </a:extLst>
              </p:cNvPr>
              <p:cNvSpPr txBox="1"/>
              <p:nvPr/>
            </p:nvSpPr>
            <p:spPr>
              <a:xfrm>
                <a:off x="4902245" y="2072899"/>
                <a:ext cx="1570686"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US" sz="2000" i="1" dirty="0" smtClean="0">
                              <a:latin typeface="Cambria Math" panose="02040503050406030204" pitchFamily="18" charset="0"/>
                            </a:rPr>
                          </m:ctrlPr>
                        </m:sSupPr>
                        <m:e>
                          <m:r>
                            <a:rPr lang="en-US" sz="2000" b="0" i="1" dirty="0" smtClean="0">
                              <a:latin typeface="Cambria Math" panose="02040503050406030204" pitchFamily="18" charset="0"/>
                            </a:rPr>
                            <m:t>𝑒</m:t>
                          </m:r>
                        </m:e>
                        <m:sup>
                          <m:r>
                            <a:rPr lang="en-US" sz="2000" b="0" i="1" dirty="0" smtClean="0">
                              <a:latin typeface="Cambria Math" panose="02040503050406030204" pitchFamily="18" charset="0"/>
                            </a:rPr>
                            <m:t>+</m:t>
                          </m:r>
                        </m:sup>
                      </m:sSup>
                      <m:r>
                        <a:rPr lang="en-US" sz="2000" b="0" i="1" dirty="0" smtClean="0">
                          <a:latin typeface="Cambria Math" panose="02040503050406030204" pitchFamily="18" charset="0"/>
                        </a:rPr>
                        <m:t> </m:t>
                      </m:r>
                      <m:sSup>
                        <m:sSupPr>
                          <m:ctrlPr>
                            <a:rPr lang="en-US" sz="2000" b="0" i="1" dirty="0" smtClean="0">
                              <a:latin typeface="Cambria Math" panose="02040503050406030204" pitchFamily="18" charset="0"/>
                            </a:rPr>
                          </m:ctrlPr>
                        </m:sSupPr>
                        <m:e>
                          <m:r>
                            <a:rPr lang="en-US" sz="2000" b="0" i="1" dirty="0" smtClean="0">
                              <a:latin typeface="Cambria Math" panose="02040503050406030204" pitchFamily="18" charset="0"/>
                            </a:rPr>
                            <m:t>𝑒</m:t>
                          </m:r>
                        </m:e>
                        <m:sup>
                          <m:r>
                            <a:rPr lang="en-US" sz="2000" b="0" i="1" dirty="0" smtClean="0">
                              <a:latin typeface="Cambria Math" panose="02040503050406030204" pitchFamily="18" charset="0"/>
                            </a:rPr>
                            <m:t>−</m:t>
                          </m:r>
                        </m:sup>
                      </m:sSup>
                      <m:r>
                        <a:rPr lang="en-US" sz="2000" b="0" i="1" dirty="0" smtClean="0">
                          <a:latin typeface="Cambria Math" panose="02040503050406030204" pitchFamily="18" charset="0"/>
                        </a:rPr>
                        <m:t>→</m:t>
                      </m:r>
                      <m:r>
                        <a:rPr lang="en-US" sz="2000" b="0" i="1" dirty="0" smtClean="0">
                          <a:latin typeface="Cambria Math" panose="02040503050406030204" pitchFamily="18" charset="0"/>
                        </a:rPr>
                        <m:t>𝛾</m:t>
                      </m:r>
                      <m:r>
                        <a:rPr lang="en-US" sz="2000" b="0" i="1" dirty="0" smtClean="0">
                          <a:latin typeface="Cambria Math" panose="02040503050406030204" pitchFamily="18" charset="0"/>
                        </a:rPr>
                        <m:t> </m:t>
                      </m:r>
                      <m:r>
                        <m:rPr>
                          <m:sty m:val="p"/>
                        </m:rPr>
                        <a:rPr lang="en-US" sz="2000" b="0" i="1" dirty="0" smtClean="0">
                          <a:latin typeface="Cambria Math" panose="02040503050406030204" pitchFamily="18" charset="0"/>
                        </a:rPr>
                        <m:t>γ</m:t>
                      </m:r>
                    </m:oMath>
                  </m:oMathPara>
                </a14:m>
                <a:endParaRPr lang="en-US" sz="2000" b="0" dirty="0">
                  <a:latin typeface="Arial" panose="020B0604020202020204" pitchFamily="34" charset="0"/>
                </a:endParaRPr>
              </a:p>
            </p:txBody>
          </p:sp>
        </mc:Choice>
        <mc:Fallback xmlns="">
          <p:sp>
            <p:nvSpPr>
              <p:cNvPr id="4" name="TextBox 3">
                <a:extLst>
                  <a:ext uri="{FF2B5EF4-FFF2-40B4-BE49-F238E27FC236}">
                    <a16:creationId xmlns:a16="http://schemas.microsoft.com/office/drawing/2014/main" id="{A419D1BD-E5D9-0C38-C06E-FFBC09EF1437}"/>
                  </a:ext>
                </a:extLst>
              </p:cNvPr>
              <p:cNvSpPr txBox="1">
                <a:spLocks noRot="1" noChangeAspect="1" noMove="1" noResize="1" noEditPoints="1" noAdjustHandles="1" noChangeArrowheads="1" noChangeShapeType="1" noTextEdit="1"/>
              </p:cNvSpPr>
              <p:nvPr/>
            </p:nvSpPr>
            <p:spPr>
              <a:xfrm>
                <a:off x="4902245" y="2072899"/>
                <a:ext cx="1570686" cy="400110"/>
              </a:xfrm>
              <a:prstGeom prst="rect">
                <a:avLst/>
              </a:prstGeom>
              <a:blipFill>
                <a:blip r:embed="rId2"/>
                <a:stretch>
                  <a:fillRect b="-18750"/>
                </a:stretch>
              </a:blipFill>
            </p:spPr>
            <p:txBody>
              <a:bodyPr/>
              <a:lstStyle/>
              <a:p>
                <a:r>
                  <a:rPr lang="en-US">
                    <a:noFill/>
                  </a:rPr>
                  <a:t> </a:t>
                </a:r>
              </a:p>
            </p:txBody>
          </p:sp>
        </mc:Fallback>
      </mc:AlternateContent>
      <p:pic>
        <p:nvPicPr>
          <p:cNvPr id="1034" name="Picture 10" descr="In pair production, which specific force acting on the ...">
            <a:extLst>
              <a:ext uri="{FF2B5EF4-FFF2-40B4-BE49-F238E27FC236}">
                <a16:creationId xmlns:a16="http://schemas.microsoft.com/office/drawing/2014/main" id="{BCCC8FF5-C04A-C981-69E6-26C262E8FD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5264" y="2759903"/>
            <a:ext cx="2381930" cy="1996125"/>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DA0034B2-6401-4F33-54DF-34E39C0BF57F}"/>
                  </a:ext>
                </a:extLst>
              </p:cNvPr>
              <p:cNvSpPr txBox="1"/>
              <p:nvPr/>
            </p:nvSpPr>
            <p:spPr>
              <a:xfrm>
                <a:off x="8170773" y="2072899"/>
                <a:ext cx="1633652"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𝛾</m:t>
                      </m:r>
                      <m:r>
                        <a:rPr lang="en-US" sz="2000" b="0" i="1" smtClean="0">
                          <a:latin typeface="Cambria Math" panose="02040503050406030204" pitchFamily="18" charset="0"/>
                        </a:rPr>
                        <m:t> </m:t>
                      </m:r>
                      <m:r>
                        <a:rPr lang="en-US" sz="2000" b="0" i="1" smtClean="0">
                          <a:latin typeface="Cambria Math" panose="02040503050406030204" pitchFamily="18" charset="0"/>
                        </a:rPr>
                        <m:t>𝛾</m:t>
                      </m:r>
                      <m:r>
                        <a:rPr lang="en-US" sz="2000" b="0" i="1" smtClean="0">
                          <a:latin typeface="Cambria Math" panose="02040503050406030204" pitchFamily="18" charset="0"/>
                        </a:rPr>
                        <m:t>→ </m:t>
                      </m:r>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𝑒</m:t>
                          </m:r>
                        </m:e>
                        <m:sup>
                          <m:r>
                            <a:rPr lang="en-US" sz="2000" b="0" i="1" smtClean="0">
                              <a:latin typeface="Cambria Math" panose="02040503050406030204" pitchFamily="18" charset="0"/>
                            </a:rPr>
                            <m:t>+</m:t>
                          </m:r>
                        </m:sup>
                      </m:sSup>
                      <m:r>
                        <a:rPr lang="en-US" sz="2000" b="0" i="1" smtClean="0">
                          <a:latin typeface="Cambria Math" panose="02040503050406030204" pitchFamily="18" charset="0"/>
                        </a:rPr>
                        <m:t> </m:t>
                      </m:r>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𝑒</m:t>
                          </m:r>
                        </m:e>
                        <m:sup>
                          <m:r>
                            <a:rPr lang="en-US" sz="2000" b="0" i="1" smtClean="0">
                              <a:latin typeface="Cambria Math" panose="02040503050406030204" pitchFamily="18" charset="0"/>
                            </a:rPr>
                            <m:t>−</m:t>
                          </m:r>
                        </m:sup>
                      </m:sSup>
                    </m:oMath>
                  </m:oMathPara>
                </a14:m>
                <a:endParaRPr lang="en-US" sz="2000" dirty="0"/>
              </a:p>
            </p:txBody>
          </p:sp>
        </mc:Choice>
        <mc:Fallback xmlns="">
          <p:sp>
            <p:nvSpPr>
              <p:cNvPr id="5" name="TextBox 4">
                <a:extLst>
                  <a:ext uri="{FF2B5EF4-FFF2-40B4-BE49-F238E27FC236}">
                    <a16:creationId xmlns:a16="http://schemas.microsoft.com/office/drawing/2014/main" id="{DA0034B2-6401-4F33-54DF-34E39C0BF57F}"/>
                  </a:ext>
                </a:extLst>
              </p:cNvPr>
              <p:cNvSpPr txBox="1">
                <a:spLocks noRot="1" noChangeAspect="1" noMove="1" noResize="1" noEditPoints="1" noAdjustHandles="1" noChangeArrowheads="1" noChangeShapeType="1" noTextEdit="1"/>
              </p:cNvSpPr>
              <p:nvPr/>
            </p:nvSpPr>
            <p:spPr>
              <a:xfrm>
                <a:off x="8170773" y="2072899"/>
                <a:ext cx="1633652" cy="400110"/>
              </a:xfrm>
              <a:prstGeom prst="rect">
                <a:avLst/>
              </a:prstGeom>
              <a:blipFill>
                <a:blip r:embed="rId4"/>
                <a:stretch>
                  <a:fillRect b="-18750"/>
                </a:stretch>
              </a:blipFill>
            </p:spPr>
            <p:txBody>
              <a:bodyPr/>
              <a:lstStyle/>
              <a:p>
                <a:r>
                  <a:rPr lang="en-US">
                    <a:noFill/>
                  </a:rPr>
                  <a:t> </a:t>
                </a:r>
              </a:p>
            </p:txBody>
          </p:sp>
        </mc:Fallback>
      </mc:AlternateContent>
      <p:pic>
        <p:nvPicPr>
          <p:cNvPr id="3074" name="Picture 2" descr="Feynman diagram for annihilation - Physics Stack Exchange">
            <a:extLst>
              <a:ext uri="{FF2B5EF4-FFF2-40B4-BE49-F238E27FC236}">
                <a16:creationId xmlns:a16="http://schemas.microsoft.com/office/drawing/2014/main" id="{887170D6-FB8C-290F-57B5-7F69BD06A7A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50696" y="2457620"/>
            <a:ext cx="3111500" cy="25146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Shape&#10;&#10;Description automatically generated with low confidence">
            <a:extLst>
              <a:ext uri="{FF2B5EF4-FFF2-40B4-BE49-F238E27FC236}">
                <a16:creationId xmlns:a16="http://schemas.microsoft.com/office/drawing/2014/main" id="{F4B78284-A7E9-B0B7-C5E8-D6CE7B38C5C6}"/>
              </a:ext>
            </a:extLst>
          </p:cNvPr>
          <p:cNvPicPr>
            <a:picLocks noChangeAspect="1"/>
          </p:cNvPicPr>
          <p:nvPr/>
        </p:nvPicPr>
        <p:blipFill>
          <a:blip r:embed="rId6"/>
          <a:stretch>
            <a:fillRect/>
          </a:stretch>
        </p:blipFill>
        <p:spPr>
          <a:xfrm>
            <a:off x="1423162" y="2610020"/>
            <a:ext cx="1524000" cy="2362200"/>
          </a:xfrm>
          <a:prstGeom prst="rect">
            <a:avLst/>
          </a:prstGeom>
        </p:spPr>
      </p:pic>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F1D080BB-93F4-FCFD-DF0F-0267E8FCB256}"/>
                  </a:ext>
                </a:extLst>
              </p:cNvPr>
              <p:cNvSpPr txBox="1"/>
              <p:nvPr/>
            </p:nvSpPr>
            <p:spPr>
              <a:xfrm>
                <a:off x="1620168" y="2064750"/>
                <a:ext cx="1233030" cy="400110"/>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𝜋</m:t>
                          </m:r>
                        </m:e>
                        <m:sup>
                          <m:r>
                            <a:rPr lang="en-US" sz="2000" b="0" i="1" smtClean="0">
                              <a:latin typeface="Cambria Math" panose="02040503050406030204" pitchFamily="18" charset="0"/>
                            </a:rPr>
                            <m:t>0</m:t>
                          </m:r>
                        </m:sup>
                      </m:sSup>
                      <m:r>
                        <a:rPr lang="en-US" sz="2000" b="0" i="1" smtClean="0">
                          <a:latin typeface="Cambria Math" panose="02040503050406030204" pitchFamily="18" charset="0"/>
                        </a:rPr>
                        <m:t>→</m:t>
                      </m:r>
                      <m:r>
                        <a:rPr lang="en-US" sz="2000" b="0" i="1" smtClean="0">
                          <a:latin typeface="Cambria Math" panose="02040503050406030204" pitchFamily="18" charset="0"/>
                        </a:rPr>
                        <m:t>𝛾</m:t>
                      </m:r>
                      <m:r>
                        <a:rPr lang="en-US" sz="2000" b="0" i="1" smtClean="0">
                          <a:latin typeface="Cambria Math" panose="02040503050406030204" pitchFamily="18" charset="0"/>
                        </a:rPr>
                        <m:t> </m:t>
                      </m:r>
                      <m:r>
                        <a:rPr lang="en-US" sz="2000" b="0" i="1" smtClean="0">
                          <a:latin typeface="Cambria Math" panose="02040503050406030204" pitchFamily="18" charset="0"/>
                        </a:rPr>
                        <m:t>𝛾</m:t>
                      </m:r>
                    </m:oMath>
                  </m:oMathPara>
                </a14:m>
                <a:endParaRPr lang="en-US" sz="2000" dirty="0"/>
              </a:p>
            </p:txBody>
          </p:sp>
        </mc:Choice>
        <mc:Fallback>
          <p:sp>
            <p:nvSpPr>
              <p:cNvPr id="7" name="TextBox 6">
                <a:extLst>
                  <a:ext uri="{FF2B5EF4-FFF2-40B4-BE49-F238E27FC236}">
                    <a16:creationId xmlns:a16="http://schemas.microsoft.com/office/drawing/2014/main" id="{F1D080BB-93F4-FCFD-DF0F-0267E8FCB256}"/>
                  </a:ext>
                </a:extLst>
              </p:cNvPr>
              <p:cNvSpPr txBox="1">
                <a:spLocks noRot="1" noChangeAspect="1" noMove="1" noResize="1" noEditPoints="1" noAdjustHandles="1" noChangeArrowheads="1" noChangeShapeType="1" noTextEdit="1"/>
              </p:cNvSpPr>
              <p:nvPr/>
            </p:nvSpPr>
            <p:spPr>
              <a:xfrm>
                <a:off x="1620168" y="2064750"/>
                <a:ext cx="1233030" cy="400110"/>
              </a:xfrm>
              <a:prstGeom prst="rect">
                <a:avLst/>
              </a:prstGeom>
              <a:blipFill>
                <a:blip r:embed="rId7"/>
                <a:stretch>
                  <a:fillRect b="-1875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671E5F65-F25D-1269-2670-C70A34BE9C40}"/>
                  </a:ext>
                </a:extLst>
              </p:cNvPr>
              <p:cNvSpPr txBox="1"/>
              <p:nvPr/>
            </p:nvSpPr>
            <p:spPr>
              <a:xfrm>
                <a:off x="861848" y="5391807"/>
                <a:ext cx="2740687" cy="664606"/>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𝜋</m:t>
                          </m:r>
                        </m:e>
                        <m:sup>
                          <m:r>
                            <a:rPr lang="en-US" b="0" i="1" smtClean="0">
                              <a:latin typeface="Cambria Math" panose="02040503050406030204" pitchFamily="18" charset="0"/>
                            </a:rPr>
                            <m:t>0</m:t>
                          </m:r>
                        </m:sup>
                      </m:sSup>
                      <m:r>
                        <a:rPr lang="en-US" b="0" i="1" smtClean="0">
                          <a:latin typeface="Cambria Math" panose="02040503050406030204" pitchFamily="18" charset="0"/>
                        </a:rPr>
                        <m:t>  →  </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2</m:t>
                              </m:r>
                            </m:e>
                          </m:rad>
                        </m:den>
                      </m:f>
                      <m:r>
                        <a:rPr lang="en-US" b="0" i="1" smtClean="0">
                          <a:latin typeface="Cambria Math" panose="02040503050406030204" pitchFamily="18" charset="0"/>
                        </a:rPr>
                        <m:t> </m:t>
                      </m:r>
                      <m:d>
                        <m:dPr>
                          <m:ctrlPr>
                            <a:rPr lang="en-US" b="0" i="1" smtClean="0">
                              <a:latin typeface="Cambria Math" panose="02040503050406030204" pitchFamily="18" charset="0"/>
                            </a:rPr>
                          </m:ctrlPr>
                        </m:dPr>
                        <m:e>
                          <m:r>
                            <a:rPr lang="en-US" b="0" i="1" smtClean="0">
                              <a:latin typeface="Cambria Math" panose="02040503050406030204" pitchFamily="18" charset="0"/>
                            </a:rPr>
                            <m:t>𝑢</m:t>
                          </m:r>
                          <m:r>
                            <a:rPr lang="en-US" b="0" i="1" smtClean="0">
                              <a:latin typeface="Cambria Math" panose="02040503050406030204" pitchFamily="18" charset="0"/>
                            </a:rPr>
                            <m:t> </m:t>
                          </m:r>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𝑢</m:t>
                              </m:r>
                            </m:e>
                          </m:acc>
                          <m:r>
                            <a:rPr lang="en-US" b="0" i="1" smtClean="0">
                              <a:latin typeface="Cambria Math" panose="02040503050406030204" pitchFamily="18" charset="0"/>
                            </a:rPr>
                            <m:t> − </m:t>
                          </m:r>
                          <m:r>
                            <a:rPr lang="en-US" b="0" i="1" smtClean="0">
                              <a:latin typeface="Cambria Math" panose="02040503050406030204" pitchFamily="18" charset="0"/>
                            </a:rPr>
                            <m:t>𝑑</m:t>
                          </m:r>
                          <m:r>
                            <a:rPr lang="en-US" b="0" i="1" smtClean="0">
                              <a:latin typeface="Cambria Math" panose="02040503050406030204" pitchFamily="18" charset="0"/>
                            </a:rPr>
                            <m:t> </m:t>
                          </m:r>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𝑑</m:t>
                              </m:r>
                            </m:e>
                          </m:acc>
                        </m:e>
                      </m:d>
                    </m:oMath>
                  </m:oMathPara>
                </a14:m>
                <a:endParaRPr lang="en-US" dirty="0"/>
              </a:p>
            </p:txBody>
          </p:sp>
        </mc:Choice>
        <mc:Fallback>
          <p:sp>
            <p:nvSpPr>
              <p:cNvPr id="8" name="TextBox 7">
                <a:extLst>
                  <a:ext uri="{FF2B5EF4-FFF2-40B4-BE49-F238E27FC236}">
                    <a16:creationId xmlns:a16="http://schemas.microsoft.com/office/drawing/2014/main" id="{671E5F65-F25D-1269-2670-C70A34BE9C40}"/>
                  </a:ext>
                </a:extLst>
              </p:cNvPr>
              <p:cNvSpPr txBox="1">
                <a:spLocks noRot="1" noChangeAspect="1" noMove="1" noResize="1" noEditPoints="1" noAdjustHandles="1" noChangeArrowheads="1" noChangeShapeType="1" noTextEdit="1"/>
              </p:cNvSpPr>
              <p:nvPr/>
            </p:nvSpPr>
            <p:spPr>
              <a:xfrm>
                <a:off x="861848" y="5391807"/>
                <a:ext cx="2740687" cy="664606"/>
              </a:xfrm>
              <a:prstGeom prst="rect">
                <a:avLst/>
              </a:prstGeom>
              <a:blipFill>
                <a:blip r:embed="rId8"/>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312089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A4FD0-D1D0-2A27-A20C-5A96FF440362}"/>
              </a:ext>
            </a:extLst>
          </p:cNvPr>
          <p:cNvSpPr>
            <a:spLocks noGrp="1"/>
          </p:cNvSpPr>
          <p:nvPr>
            <p:ph type="title"/>
          </p:nvPr>
        </p:nvSpPr>
        <p:spPr>
          <a:xfrm>
            <a:off x="495947" y="848477"/>
            <a:ext cx="7842142" cy="732350"/>
          </a:xfrm>
        </p:spPr>
        <p:txBody>
          <a:bodyPr/>
          <a:lstStyle/>
          <a:p>
            <a:r>
              <a:rPr lang="en-US" cap="small" dirty="0"/>
              <a:t>Quantum Chromodynamics     (QCD)</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56E155C7-CC67-F0E2-7996-38FA0C66802B}"/>
                  </a:ext>
                </a:extLst>
              </p:cNvPr>
              <p:cNvSpPr txBox="1"/>
              <p:nvPr/>
            </p:nvSpPr>
            <p:spPr>
              <a:xfrm>
                <a:off x="821410" y="2076773"/>
                <a:ext cx="4365939" cy="1015663"/>
              </a:xfrm>
              <a:prstGeom prst="rect">
                <a:avLst/>
              </a:prstGeom>
              <a:noFill/>
            </p:spPr>
            <p:txBody>
              <a:bodyPr wrap="none" rtlCol="0">
                <a:spAutoFit/>
              </a:bodyPr>
              <a:lstStyle/>
              <a:p>
                <a:pPr marL="285750" indent="-285750">
                  <a:buFont typeface="Arial" panose="020B0604020202020204" pitchFamily="34" charset="0"/>
                  <a:buChar char="•"/>
                </a:pPr>
                <a:r>
                  <a:rPr lang="en-US" sz="2000" dirty="0">
                    <a:latin typeface="Arial" panose="020B0604020202020204" pitchFamily="34" charset="0"/>
                  </a:rPr>
                  <a:t>Color plays the role of “charge.”</a:t>
                </a:r>
                <a:br>
                  <a:rPr lang="en-US" sz="2000" dirty="0">
                    <a:latin typeface="Arial" panose="020B0604020202020204" pitchFamily="34" charset="0"/>
                  </a:rPr>
                </a:br>
                <a:endParaRPr lang="en-US" sz="2000" dirty="0">
                  <a:latin typeface="Arial" panose="020B0604020202020204" pitchFamily="34" charset="0"/>
                </a:endParaRPr>
              </a:p>
              <a:p>
                <a:pPr marL="285750" indent="-285750">
                  <a:buFont typeface="Arial" panose="020B0604020202020204" pitchFamily="34" charset="0"/>
                  <a:buChar char="•"/>
                </a:pPr>
                <a:r>
                  <a:rPr lang="en-US" sz="2000" dirty="0">
                    <a:latin typeface="Arial" panose="020B0604020202020204" pitchFamily="34" charset="0"/>
                  </a:rPr>
                  <a:t>Fundamental Process    </a:t>
                </a:r>
                <a14:m>
                  <m:oMath xmlns:m="http://schemas.openxmlformats.org/officeDocument/2006/math">
                    <m:r>
                      <a:rPr lang="en-US" sz="2000" b="0" i="1" smtClean="0">
                        <a:latin typeface="Cambria Math" panose="02040503050406030204" pitchFamily="18" charset="0"/>
                      </a:rPr>
                      <m:t>𝑞</m:t>
                    </m:r>
                    <m:r>
                      <a:rPr lang="en-US" sz="2000" b="0" i="1" smtClean="0">
                        <a:latin typeface="Cambria Math" panose="02040503050406030204" pitchFamily="18" charset="0"/>
                      </a:rPr>
                      <m:t>→</m:t>
                    </m:r>
                    <m:r>
                      <a:rPr lang="en-US" sz="2000" b="0" i="1" smtClean="0">
                        <a:latin typeface="Cambria Math" panose="02040503050406030204" pitchFamily="18" charset="0"/>
                      </a:rPr>
                      <m:t>𝑞</m:t>
                    </m:r>
                    <m:r>
                      <a:rPr lang="en-US" sz="2000" b="0" i="1" smtClean="0">
                        <a:latin typeface="Cambria Math" panose="02040503050406030204" pitchFamily="18" charset="0"/>
                      </a:rPr>
                      <m:t>+</m:t>
                    </m:r>
                    <m:r>
                      <a:rPr lang="en-US" sz="2000" b="0" i="1" smtClean="0">
                        <a:latin typeface="Cambria Math" panose="02040503050406030204" pitchFamily="18" charset="0"/>
                      </a:rPr>
                      <m:t>𝑔</m:t>
                    </m:r>
                  </m:oMath>
                </a14:m>
                <a:endParaRPr lang="en-US" sz="2000" dirty="0">
                  <a:latin typeface="Arial" panose="020B0604020202020204" pitchFamily="34" charset="0"/>
                </a:endParaRPr>
              </a:p>
            </p:txBody>
          </p:sp>
        </mc:Choice>
        <mc:Fallback xmlns="">
          <p:sp>
            <p:nvSpPr>
              <p:cNvPr id="4" name="TextBox 3">
                <a:extLst>
                  <a:ext uri="{FF2B5EF4-FFF2-40B4-BE49-F238E27FC236}">
                    <a16:creationId xmlns:a16="http://schemas.microsoft.com/office/drawing/2014/main" id="{56E155C7-CC67-F0E2-7996-38FA0C66802B}"/>
                  </a:ext>
                </a:extLst>
              </p:cNvPr>
              <p:cNvSpPr txBox="1">
                <a:spLocks noRot="1" noChangeAspect="1" noMove="1" noResize="1" noEditPoints="1" noAdjustHandles="1" noChangeArrowheads="1" noChangeShapeType="1" noTextEdit="1"/>
              </p:cNvSpPr>
              <p:nvPr/>
            </p:nvSpPr>
            <p:spPr>
              <a:xfrm>
                <a:off x="821410" y="2076773"/>
                <a:ext cx="4365939" cy="1015663"/>
              </a:xfrm>
              <a:prstGeom prst="rect">
                <a:avLst/>
              </a:prstGeom>
              <a:blipFill>
                <a:blip r:embed="rId2"/>
                <a:stretch>
                  <a:fillRect l="-1159" t="-3704" b="-9877"/>
                </a:stretch>
              </a:blipFill>
            </p:spPr>
            <p:txBody>
              <a:bodyPr/>
              <a:lstStyle/>
              <a:p>
                <a:r>
                  <a:rPr lang="en-US">
                    <a:noFill/>
                  </a:rPr>
                  <a:t> </a:t>
                </a:r>
              </a:p>
            </p:txBody>
          </p:sp>
        </mc:Fallback>
      </mc:AlternateContent>
      <p:pic>
        <p:nvPicPr>
          <p:cNvPr id="4098" name="Picture 2" descr="Lecture notes Particle Physics II Quantum Chromo Dynamics 5. Colour factors  Michiel Botje Nikhef, Science Park, Amsterdam Decemb">
            <a:extLst>
              <a:ext uri="{FF2B5EF4-FFF2-40B4-BE49-F238E27FC236}">
                <a16:creationId xmlns:a16="http://schemas.microsoft.com/office/drawing/2014/main" id="{6FBE76D9-4100-CBD9-0615-4C1EF38614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2760" y="3643150"/>
            <a:ext cx="1765300" cy="2286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0ED60EE8-14FF-287A-F7A9-633C729371B6}"/>
              </a:ext>
            </a:extLst>
          </p:cNvPr>
          <p:cNvSpPr txBox="1"/>
          <p:nvPr/>
        </p:nvSpPr>
        <p:spPr>
          <a:xfrm>
            <a:off x="1174103" y="3384609"/>
            <a:ext cx="312906"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q</a:t>
            </a:r>
          </a:p>
        </p:txBody>
      </p:sp>
      <p:sp>
        <p:nvSpPr>
          <p:cNvPr id="7" name="TextBox 6">
            <a:extLst>
              <a:ext uri="{FF2B5EF4-FFF2-40B4-BE49-F238E27FC236}">
                <a16:creationId xmlns:a16="http://schemas.microsoft.com/office/drawing/2014/main" id="{6DE9AC42-EA15-F6C5-801C-A7304A1717D8}"/>
              </a:ext>
            </a:extLst>
          </p:cNvPr>
          <p:cNvSpPr txBox="1"/>
          <p:nvPr/>
        </p:nvSpPr>
        <p:spPr>
          <a:xfrm>
            <a:off x="3264404" y="3340941"/>
            <a:ext cx="329339" cy="369332"/>
          </a:xfrm>
          <a:prstGeom prst="rect">
            <a:avLst/>
          </a:prstGeom>
          <a:noFill/>
        </p:spPr>
        <p:txBody>
          <a:bodyPr wrap="square">
            <a:spAutoFit/>
          </a:bodyPr>
          <a:lstStyle/>
          <a:p>
            <a:r>
              <a:rPr lang="en-US" dirty="0">
                <a:latin typeface="Arial" panose="020B0604020202020204" pitchFamily="34" charset="0"/>
                <a:cs typeface="Arial" panose="020B0604020202020204" pitchFamily="34" charset="0"/>
              </a:rPr>
              <a:t>q</a:t>
            </a:r>
            <a:endParaRPr lang="en-US" dirty="0"/>
          </a:p>
        </p:txBody>
      </p:sp>
      <p:sp>
        <p:nvSpPr>
          <p:cNvPr id="8" name="TextBox 7">
            <a:extLst>
              <a:ext uri="{FF2B5EF4-FFF2-40B4-BE49-F238E27FC236}">
                <a16:creationId xmlns:a16="http://schemas.microsoft.com/office/drawing/2014/main" id="{ACACF41C-ACC8-0F0D-8CCD-F6B0BA7ACD1F}"/>
              </a:ext>
            </a:extLst>
          </p:cNvPr>
          <p:cNvSpPr txBox="1"/>
          <p:nvPr/>
        </p:nvSpPr>
        <p:spPr>
          <a:xfrm>
            <a:off x="1117923" y="5690560"/>
            <a:ext cx="329339" cy="369332"/>
          </a:xfrm>
          <a:prstGeom prst="rect">
            <a:avLst/>
          </a:prstGeom>
          <a:noFill/>
        </p:spPr>
        <p:txBody>
          <a:bodyPr wrap="square">
            <a:spAutoFit/>
          </a:bodyPr>
          <a:lstStyle/>
          <a:p>
            <a:r>
              <a:rPr lang="en-US" dirty="0">
                <a:latin typeface="Arial" panose="020B0604020202020204" pitchFamily="34" charset="0"/>
                <a:cs typeface="Arial" panose="020B0604020202020204" pitchFamily="34" charset="0"/>
              </a:rPr>
              <a:t>q</a:t>
            </a:r>
            <a:endParaRPr lang="en-US" dirty="0"/>
          </a:p>
        </p:txBody>
      </p:sp>
      <p:sp>
        <p:nvSpPr>
          <p:cNvPr id="9" name="TextBox 8">
            <a:extLst>
              <a:ext uri="{FF2B5EF4-FFF2-40B4-BE49-F238E27FC236}">
                <a16:creationId xmlns:a16="http://schemas.microsoft.com/office/drawing/2014/main" id="{76253744-7227-3385-4A5D-299D7BDE6293}"/>
              </a:ext>
            </a:extLst>
          </p:cNvPr>
          <p:cNvSpPr txBox="1"/>
          <p:nvPr/>
        </p:nvSpPr>
        <p:spPr>
          <a:xfrm>
            <a:off x="3243558" y="5735863"/>
            <a:ext cx="329339" cy="369332"/>
          </a:xfrm>
          <a:prstGeom prst="rect">
            <a:avLst/>
          </a:prstGeom>
          <a:noFill/>
        </p:spPr>
        <p:txBody>
          <a:bodyPr wrap="square">
            <a:spAutoFit/>
          </a:bodyPr>
          <a:lstStyle/>
          <a:p>
            <a:r>
              <a:rPr lang="en-US" dirty="0">
                <a:latin typeface="Arial" panose="020B0604020202020204" pitchFamily="34" charset="0"/>
                <a:cs typeface="Arial" panose="020B0604020202020204" pitchFamily="34" charset="0"/>
              </a:rPr>
              <a:t>q</a:t>
            </a:r>
            <a:endParaRPr lang="en-US" dirty="0"/>
          </a:p>
        </p:txBody>
      </p:sp>
      <p:pic>
        <p:nvPicPr>
          <p:cNvPr id="4100" name="Picture 4" descr="Since the potential energy created when separating two quarks makes two  more quarks, is it possible to make quarks from other sources of potential  energy? Also, why does that potential energy always">
            <a:extLst>
              <a:ext uri="{FF2B5EF4-FFF2-40B4-BE49-F238E27FC236}">
                <a16:creationId xmlns:a16="http://schemas.microsoft.com/office/drawing/2014/main" id="{3CDD48BB-786B-8A15-3147-5B3FB4BF32E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8799" y="2424731"/>
            <a:ext cx="5658919" cy="30926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2267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A4FD0-D1D0-2A27-A20C-5A96FF440362}"/>
              </a:ext>
            </a:extLst>
          </p:cNvPr>
          <p:cNvSpPr>
            <a:spLocks noGrp="1"/>
          </p:cNvSpPr>
          <p:nvPr>
            <p:ph type="title"/>
          </p:nvPr>
        </p:nvSpPr>
        <p:spPr>
          <a:xfrm>
            <a:off x="495947" y="848477"/>
            <a:ext cx="7842142" cy="732350"/>
          </a:xfrm>
        </p:spPr>
        <p:txBody>
          <a:bodyPr/>
          <a:lstStyle/>
          <a:p>
            <a:r>
              <a:rPr lang="en-US" cap="small" dirty="0"/>
              <a:t>Quantum Chromodynamics     (QCD)</a:t>
            </a:r>
          </a:p>
        </p:txBody>
      </p:sp>
      <p:pic>
        <p:nvPicPr>
          <p:cNvPr id="6148" name="Picture 4" descr="Question Video: Determining the Color Charge of a Gluon | Nagwa">
            <a:extLst>
              <a:ext uri="{FF2B5EF4-FFF2-40B4-BE49-F238E27FC236}">
                <a16:creationId xmlns:a16="http://schemas.microsoft.com/office/drawing/2014/main" id="{EDCDFD47-657B-B9C2-8CFF-839D17D491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2304" y="1679684"/>
            <a:ext cx="7697492" cy="43298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4077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A4FD0-D1D0-2A27-A20C-5A96FF440362}"/>
              </a:ext>
            </a:extLst>
          </p:cNvPr>
          <p:cNvSpPr>
            <a:spLocks noGrp="1"/>
          </p:cNvSpPr>
          <p:nvPr>
            <p:ph type="title"/>
          </p:nvPr>
        </p:nvSpPr>
        <p:spPr>
          <a:xfrm>
            <a:off x="545652" y="937594"/>
            <a:ext cx="10691265" cy="720725"/>
          </a:xfrm>
        </p:spPr>
        <p:txBody>
          <a:bodyPr/>
          <a:lstStyle/>
          <a:p>
            <a:r>
              <a:rPr lang="en-US" dirty="0"/>
              <a:t>Weak Interactions</a:t>
            </a:r>
          </a:p>
        </p:txBody>
      </p:sp>
      <p:pic>
        <p:nvPicPr>
          <p:cNvPr id="7170" name="Picture 2" descr="Feynman diagrams of weak interaction">
            <a:extLst>
              <a:ext uri="{FF2B5EF4-FFF2-40B4-BE49-F238E27FC236}">
                <a16:creationId xmlns:a16="http://schemas.microsoft.com/office/drawing/2014/main" id="{157372D4-CC8F-4965-16D3-0780BE18BE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6899" y="1696943"/>
            <a:ext cx="3232454" cy="196931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ABE77E7-7B8C-9D6E-8B0D-BDECD4DBCB10}"/>
              </a:ext>
            </a:extLst>
          </p:cNvPr>
          <p:cNvSpPr txBox="1"/>
          <p:nvPr/>
        </p:nvSpPr>
        <p:spPr>
          <a:xfrm>
            <a:off x="579339" y="1879489"/>
            <a:ext cx="3818481" cy="430887"/>
          </a:xfrm>
          <a:prstGeom prst="rect">
            <a:avLst/>
          </a:prstGeom>
          <a:noFill/>
        </p:spPr>
        <p:txBody>
          <a:bodyPr wrap="none" rtlCol="0">
            <a:spAutoFit/>
          </a:bodyPr>
          <a:lstStyle/>
          <a:p>
            <a:r>
              <a:rPr lang="en-US" sz="2200" cap="small" dirty="0"/>
              <a:t>Fundamental Interaction</a:t>
            </a:r>
          </a:p>
        </p:txBody>
      </p:sp>
      <p:sp>
        <p:nvSpPr>
          <p:cNvPr id="6" name="TextBox 5">
            <a:extLst>
              <a:ext uri="{FF2B5EF4-FFF2-40B4-BE49-F238E27FC236}">
                <a16:creationId xmlns:a16="http://schemas.microsoft.com/office/drawing/2014/main" id="{A3F6AABC-4A82-FE83-0343-EB74E7B96D2B}"/>
              </a:ext>
            </a:extLst>
          </p:cNvPr>
          <p:cNvSpPr txBox="1"/>
          <p:nvPr/>
        </p:nvSpPr>
        <p:spPr>
          <a:xfrm>
            <a:off x="8043126" y="3429000"/>
            <a:ext cx="338554" cy="369332"/>
          </a:xfrm>
          <a:prstGeom prst="rect">
            <a:avLst/>
          </a:prstGeom>
          <a:noFill/>
        </p:spPr>
        <p:txBody>
          <a:bodyPr wrap="none" rtlCol="0">
            <a:spAutoFit/>
          </a:bodyPr>
          <a:lstStyle/>
          <a:p>
            <a:r>
              <a:rPr lang="en-US" dirty="0"/>
              <a:t>+</a:t>
            </a:r>
          </a:p>
        </p:txBody>
      </p:sp>
      <p:sp>
        <p:nvSpPr>
          <p:cNvPr id="7" name="TextBox 6">
            <a:extLst>
              <a:ext uri="{FF2B5EF4-FFF2-40B4-BE49-F238E27FC236}">
                <a16:creationId xmlns:a16="http://schemas.microsoft.com/office/drawing/2014/main" id="{988F0B62-8A01-4262-B16A-0E6CCF0F770F}"/>
              </a:ext>
            </a:extLst>
          </p:cNvPr>
          <p:cNvSpPr txBox="1"/>
          <p:nvPr/>
        </p:nvSpPr>
        <p:spPr>
          <a:xfrm>
            <a:off x="492546" y="3704878"/>
            <a:ext cx="4676217" cy="430887"/>
          </a:xfrm>
          <a:prstGeom prst="rect">
            <a:avLst/>
          </a:prstGeom>
          <a:noFill/>
        </p:spPr>
        <p:txBody>
          <a:bodyPr wrap="none" rtlCol="0">
            <a:spAutoFit/>
          </a:bodyPr>
          <a:lstStyle/>
          <a:p>
            <a:r>
              <a:rPr lang="en-US" sz="2200" cap="small" dirty="0"/>
              <a:t>Charged and Neutral Currents</a:t>
            </a:r>
          </a:p>
        </p:txBody>
      </p:sp>
      <p:pic>
        <p:nvPicPr>
          <p:cNvPr id="7174" name="Picture 6" descr="Feynman tree-level diagram for charged and neutral current components... |  Download Scientific Diagram">
            <a:extLst>
              <a:ext uri="{FF2B5EF4-FFF2-40B4-BE49-F238E27FC236}">
                <a16:creationId xmlns:a16="http://schemas.microsoft.com/office/drawing/2014/main" id="{8FEE1B8E-B218-7FC4-22AB-7F6871219E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933" y="4193206"/>
            <a:ext cx="4724400" cy="172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9475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A4FD0-D1D0-2A27-A20C-5A96FF440362}"/>
              </a:ext>
            </a:extLst>
          </p:cNvPr>
          <p:cNvSpPr>
            <a:spLocks noGrp="1"/>
          </p:cNvSpPr>
          <p:nvPr>
            <p:ph type="title"/>
          </p:nvPr>
        </p:nvSpPr>
        <p:spPr>
          <a:xfrm>
            <a:off x="545652" y="937594"/>
            <a:ext cx="10691265" cy="720725"/>
          </a:xfrm>
        </p:spPr>
        <p:txBody>
          <a:bodyPr/>
          <a:lstStyle/>
          <a:p>
            <a:r>
              <a:rPr lang="en-US" dirty="0"/>
              <a:t>Weak Interactions</a:t>
            </a:r>
          </a:p>
        </p:txBody>
      </p:sp>
      <p:sp>
        <p:nvSpPr>
          <p:cNvPr id="5" name="TextBox 4">
            <a:extLst>
              <a:ext uri="{FF2B5EF4-FFF2-40B4-BE49-F238E27FC236}">
                <a16:creationId xmlns:a16="http://schemas.microsoft.com/office/drawing/2014/main" id="{5ABE77E7-7B8C-9D6E-8B0D-BDECD4DBCB10}"/>
              </a:ext>
            </a:extLst>
          </p:cNvPr>
          <p:cNvSpPr txBox="1"/>
          <p:nvPr/>
        </p:nvSpPr>
        <p:spPr>
          <a:xfrm>
            <a:off x="579339" y="1879489"/>
            <a:ext cx="3900491" cy="430887"/>
          </a:xfrm>
          <a:prstGeom prst="rect">
            <a:avLst/>
          </a:prstGeom>
          <a:noFill/>
        </p:spPr>
        <p:txBody>
          <a:bodyPr wrap="none" rtlCol="0">
            <a:spAutoFit/>
          </a:bodyPr>
          <a:lstStyle/>
          <a:p>
            <a:r>
              <a:rPr lang="en-US" sz="2200" cap="small" dirty="0"/>
              <a:t>Electroweak Interactions</a:t>
            </a:r>
          </a:p>
        </p:txBody>
      </p:sp>
      <p:pic>
        <p:nvPicPr>
          <p:cNvPr id="9218" name="Picture 2" descr="Neutral Currents - an overview | ScienceDirect Topics">
            <a:extLst>
              <a:ext uri="{FF2B5EF4-FFF2-40B4-BE49-F238E27FC236}">
                <a16:creationId xmlns:a16="http://schemas.microsoft.com/office/drawing/2014/main" id="{8BE20266-99DD-8965-AFDC-499C64895C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865" y="2580306"/>
            <a:ext cx="2578100" cy="33401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4EFE0436-F962-34FF-676F-7D72C7BF124C}"/>
              </a:ext>
            </a:extLst>
          </p:cNvPr>
          <p:cNvSpPr txBox="1"/>
          <p:nvPr/>
        </p:nvSpPr>
        <p:spPr>
          <a:xfrm>
            <a:off x="7268705" y="1879488"/>
            <a:ext cx="2874313" cy="430887"/>
          </a:xfrm>
          <a:prstGeom prst="rect">
            <a:avLst/>
          </a:prstGeom>
          <a:noFill/>
        </p:spPr>
        <p:txBody>
          <a:bodyPr wrap="none" rtlCol="0">
            <a:spAutoFit/>
          </a:bodyPr>
          <a:lstStyle/>
          <a:p>
            <a:r>
              <a:rPr lang="en-US" sz="2200" cap="small" dirty="0"/>
              <a:t>Double Beta Decay</a:t>
            </a:r>
          </a:p>
        </p:txBody>
      </p:sp>
      <p:pic>
        <p:nvPicPr>
          <p:cNvPr id="9220" name="Picture 4">
            <a:extLst>
              <a:ext uri="{FF2B5EF4-FFF2-40B4-BE49-F238E27FC236}">
                <a16:creationId xmlns:a16="http://schemas.microsoft.com/office/drawing/2014/main" id="{11E7092C-82E5-F74F-6AAC-8242CAD89C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8820" y="2580307"/>
            <a:ext cx="6746964" cy="33400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4131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A4FD0-D1D0-2A27-A20C-5A96FF440362}"/>
              </a:ext>
            </a:extLst>
          </p:cNvPr>
          <p:cNvSpPr>
            <a:spLocks noGrp="1"/>
          </p:cNvSpPr>
          <p:nvPr>
            <p:ph type="title"/>
          </p:nvPr>
        </p:nvSpPr>
        <p:spPr>
          <a:xfrm>
            <a:off x="545652" y="937594"/>
            <a:ext cx="10691265" cy="720725"/>
          </a:xfrm>
        </p:spPr>
        <p:txBody>
          <a:bodyPr/>
          <a:lstStyle/>
          <a:p>
            <a:r>
              <a:rPr lang="en-US" cap="small" dirty="0"/>
              <a:t>More  to Come</a:t>
            </a:r>
          </a:p>
        </p:txBody>
      </p:sp>
    </p:spTree>
    <p:extLst>
      <p:ext uri="{BB962C8B-B14F-4D97-AF65-F5344CB8AC3E}">
        <p14:creationId xmlns:p14="http://schemas.microsoft.com/office/powerpoint/2010/main" val="2975246883"/>
      </p:ext>
    </p:extLst>
  </p:cSld>
  <p:clrMapOvr>
    <a:masterClrMapping/>
  </p:clrMapOvr>
</p:sld>
</file>

<file path=ppt/theme/theme1.xml><?xml version="1.0" encoding="utf-8"?>
<a:theme xmlns:a="http://schemas.openxmlformats.org/drawingml/2006/main" name="ChronicleVTI">
  <a:themeElements>
    <a:clrScheme name="AnalogousFromDarkSeedLeftStep">
      <a:dk1>
        <a:srgbClr val="000000"/>
      </a:dk1>
      <a:lt1>
        <a:srgbClr val="FFFFFF"/>
      </a:lt1>
      <a:dk2>
        <a:srgbClr val="1C2F31"/>
      </a:dk2>
      <a:lt2>
        <a:srgbClr val="F2F3F0"/>
      </a:lt2>
      <a:accent1>
        <a:srgbClr val="7230E0"/>
      </a:accent1>
      <a:accent2>
        <a:srgbClr val="3F45D5"/>
      </a:accent2>
      <a:accent3>
        <a:srgbClr val="3081E0"/>
      </a:accent3>
      <a:accent4>
        <a:srgbClr val="1EB8CE"/>
      </a:accent4>
      <a:accent5>
        <a:srgbClr val="29C195"/>
      </a:accent5>
      <a:accent6>
        <a:srgbClr val="1DC54E"/>
      </a:accent6>
      <a:hlink>
        <a:srgbClr val="339B8E"/>
      </a:hlink>
      <a:folHlink>
        <a:srgbClr val="7F7F7F"/>
      </a:folHlink>
    </a:clrScheme>
    <a:fontScheme name="Univers Calisto">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ronicleVTI" id="{508E4D90-5116-4BF0-876B-3F422DD1F65F}" vid="{AA21DC3D-92A8-43A4-8358-ED428371CD55}"/>
    </a:ext>
  </a:extLst>
</a:theme>
</file>

<file path=docProps/app.xml><?xml version="1.0" encoding="utf-8"?>
<Properties xmlns="http://schemas.openxmlformats.org/officeDocument/2006/extended-properties" xmlns:vt="http://schemas.openxmlformats.org/officeDocument/2006/docPropsVTypes">
  <TotalTime>621</TotalTime>
  <Words>179</Words>
  <Application>Microsoft Macintosh PowerPoint</Application>
  <PresentationFormat>Widescreen</PresentationFormat>
  <Paragraphs>38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Calisto MT</vt:lpstr>
      <vt:lpstr>Cambria Math</vt:lpstr>
      <vt:lpstr>Univers Condensed</vt:lpstr>
      <vt:lpstr>ChronicleVTI</vt:lpstr>
      <vt:lpstr>Elementary Particle Dynamics</vt:lpstr>
      <vt:lpstr>The Four Forces</vt:lpstr>
      <vt:lpstr>Quantum Electrodynamics   (QED)  Intro. To Feynman diagrams</vt:lpstr>
      <vt:lpstr>Quantum Electrodynamics   (QED)</vt:lpstr>
      <vt:lpstr>Quantum Chromodynamics     (QCD)</vt:lpstr>
      <vt:lpstr>Quantum Chromodynamics     (QCD)</vt:lpstr>
      <vt:lpstr>Weak Interactions</vt:lpstr>
      <vt:lpstr>Weak Interactions</vt:lpstr>
      <vt:lpstr>More  to Come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Elementary Particle Dynamics</dc:title>
  <dc:creator>Smith, Darrel W.</dc:creator>
  <cp:lastModifiedBy>Smith, Darrel W.</cp:lastModifiedBy>
  <cp:revision>3</cp:revision>
  <dcterms:created xsi:type="dcterms:W3CDTF">2022-09-12T15:37:55Z</dcterms:created>
  <dcterms:modified xsi:type="dcterms:W3CDTF">2022-09-13T20:55:58Z</dcterms:modified>
</cp:coreProperties>
</file>